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29" r:id="rId1"/>
  </p:sldMasterIdLst>
  <p:notesMasterIdLst>
    <p:notesMasterId r:id="rId38"/>
  </p:notesMasterIdLst>
  <p:sldIdLst>
    <p:sldId id="256" r:id="rId2"/>
    <p:sldId id="303" r:id="rId3"/>
    <p:sldId id="3118" r:id="rId4"/>
    <p:sldId id="3120" r:id="rId5"/>
    <p:sldId id="3119" r:id="rId6"/>
    <p:sldId id="3123" r:id="rId7"/>
    <p:sldId id="448" r:id="rId8"/>
    <p:sldId id="492" r:id="rId9"/>
    <p:sldId id="493" r:id="rId10"/>
    <p:sldId id="449" r:id="rId11"/>
    <p:sldId id="450" r:id="rId12"/>
    <p:sldId id="451" r:id="rId13"/>
    <p:sldId id="453" r:id="rId14"/>
    <p:sldId id="454" r:id="rId15"/>
    <p:sldId id="490" r:id="rId16"/>
    <p:sldId id="455" r:id="rId17"/>
    <p:sldId id="456" r:id="rId18"/>
    <p:sldId id="491" r:id="rId19"/>
    <p:sldId id="494" r:id="rId20"/>
    <p:sldId id="457" r:id="rId21"/>
    <p:sldId id="458" r:id="rId22"/>
    <p:sldId id="459" r:id="rId23"/>
    <p:sldId id="270" r:id="rId24"/>
    <p:sldId id="3099" r:id="rId25"/>
    <p:sldId id="3130" r:id="rId26"/>
    <p:sldId id="3131" r:id="rId27"/>
    <p:sldId id="3129" r:id="rId28"/>
    <p:sldId id="3132" r:id="rId29"/>
    <p:sldId id="3133" r:id="rId30"/>
    <p:sldId id="3135" r:id="rId31"/>
    <p:sldId id="3126" r:id="rId32"/>
    <p:sldId id="3127" r:id="rId33"/>
    <p:sldId id="3165" r:id="rId34"/>
    <p:sldId id="3167" r:id="rId35"/>
    <p:sldId id="3166" r:id="rId36"/>
    <p:sldId id="3168" r:id="rId37"/>
  </p:sldIdLst>
  <p:sldSz cx="9144000" cy="5143500" type="screen16x9"/>
  <p:notesSz cx="6858000" cy="9144000"/>
  <p:embeddedFontLst>
    <p:embeddedFont>
      <p:font typeface="Agency FB" panose="020B0503020202020204" pitchFamily="34" charset="0"/>
      <p:regular r:id="rId39"/>
      <p:bold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Lato" panose="020F0502020204030203"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ak Singh Khurana" initials="NSK" lastIdx="3" clrIdx="0">
    <p:extLst>
      <p:ext uri="{19B8F6BF-5375-455C-9EA6-DF929625EA0E}">
        <p15:presenceInfo xmlns:p15="http://schemas.microsoft.com/office/powerpoint/2012/main" userId="0176d427dd8c27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1356D7-47B2-4B28-AEC0-4531E7A10436}" v="50" dt="2023-01-19T18:36:23.9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9" d="100"/>
          <a:sy n="89" d="100"/>
        </p:scale>
        <p:origin x="62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a:t>
            </a:fld>
            <a:endParaRPr lang="en-US"/>
          </a:p>
        </p:txBody>
      </p:sp>
    </p:spTree>
    <p:extLst>
      <p:ext uri="{BB962C8B-B14F-4D97-AF65-F5344CB8AC3E}">
        <p14:creationId xmlns:p14="http://schemas.microsoft.com/office/powerpoint/2010/main" val="1562991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29</a:t>
            </a:fld>
            <a:endParaRPr lang="en-US"/>
          </a:p>
        </p:txBody>
      </p:sp>
    </p:spTree>
    <p:extLst>
      <p:ext uri="{BB962C8B-B14F-4D97-AF65-F5344CB8AC3E}">
        <p14:creationId xmlns:p14="http://schemas.microsoft.com/office/powerpoint/2010/main" val="358143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30</a:t>
            </a:fld>
            <a:endParaRPr lang="en-US"/>
          </a:p>
        </p:txBody>
      </p:sp>
    </p:spTree>
    <p:extLst>
      <p:ext uri="{BB962C8B-B14F-4D97-AF65-F5344CB8AC3E}">
        <p14:creationId xmlns:p14="http://schemas.microsoft.com/office/powerpoint/2010/main" val="3761545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Social media accounts – Posting content </a:t>
            </a:r>
          </a:p>
        </p:txBody>
      </p:sp>
    </p:spTree>
    <p:extLst>
      <p:ext uri="{BB962C8B-B14F-4D97-AF65-F5344CB8AC3E}">
        <p14:creationId xmlns:p14="http://schemas.microsoft.com/office/powerpoint/2010/main" val="4244659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33</a:t>
            </a:fld>
            <a:endParaRPr lang="en-US" dirty="0"/>
          </a:p>
        </p:txBody>
      </p:sp>
    </p:spTree>
    <p:extLst>
      <p:ext uri="{BB962C8B-B14F-4D97-AF65-F5344CB8AC3E}">
        <p14:creationId xmlns:p14="http://schemas.microsoft.com/office/powerpoint/2010/main" val="2705451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34</a:t>
            </a:fld>
            <a:endParaRPr lang="en-US" dirty="0"/>
          </a:p>
        </p:txBody>
      </p:sp>
    </p:spTree>
    <p:extLst>
      <p:ext uri="{BB962C8B-B14F-4D97-AF65-F5344CB8AC3E}">
        <p14:creationId xmlns:p14="http://schemas.microsoft.com/office/powerpoint/2010/main" val="2102894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35</a:t>
            </a:fld>
            <a:endParaRPr lang="en-US" dirty="0"/>
          </a:p>
        </p:txBody>
      </p:sp>
    </p:spTree>
    <p:extLst>
      <p:ext uri="{BB962C8B-B14F-4D97-AF65-F5344CB8AC3E}">
        <p14:creationId xmlns:p14="http://schemas.microsoft.com/office/powerpoint/2010/main" val="2060527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36</a:t>
            </a:fld>
            <a:endParaRPr lang="en-US" dirty="0"/>
          </a:p>
        </p:txBody>
      </p:sp>
    </p:spTree>
    <p:extLst>
      <p:ext uri="{BB962C8B-B14F-4D97-AF65-F5344CB8AC3E}">
        <p14:creationId xmlns:p14="http://schemas.microsoft.com/office/powerpoint/2010/main" val="346465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4</a:t>
            </a:fld>
            <a:endParaRPr lang="en-US"/>
          </a:p>
        </p:txBody>
      </p:sp>
    </p:spTree>
    <p:extLst>
      <p:ext uri="{BB962C8B-B14F-4D97-AF65-F5344CB8AC3E}">
        <p14:creationId xmlns:p14="http://schemas.microsoft.com/office/powerpoint/2010/main" val="329528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5</a:t>
            </a:fld>
            <a:endParaRPr lang="en-US"/>
          </a:p>
        </p:txBody>
      </p:sp>
    </p:spTree>
    <p:extLst>
      <p:ext uri="{BB962C8B-B14F-4D97-AF65-F5344CB8AC3E}">
        <p14:creationId xmlns:p14="http://schemas.microsoft.com/office/powerpoint/2010/main" val="224331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6</a:t>
            </a:fld>
            <a:endParaRPr lang="en-US"/>
          </a:p>
        </p:txBody>
      </p:sp>
    </p:spTree>
    <p:extLst>
      <p:ext uri="{BB962C8B-B14F-4D97-AF65-F5344CB8AC3E}">
        <p14:creationId xmlns:p14="http://schemas.microsoft.com/office/powerpoint/2010/main" val="669990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24</a:t>
            </a:fld>
            <a:endParaRPr lang="en-US"/>
          </a:p>
        </p:txBody>
      </p:sp>
    </p:spTree>
    <p:extLst>
      <p:ext uri="{BB962C8B-B14F-4D97-AF65-F5344CB8AC3E}">
        <p14:creationId xmlns:p14="http://schemas.microsoft.com/office/powerpoint/2010/main" val="3419347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25</a:t>
            </a:fld>
            <a:endParaRPr lang="en-US"/>
          </a:p>
        </p:txBody>
      </p:sp>
    </p:spTree>
    <p:extLst>
      <p:ext uri="{BB962C8B-B14F-4D97-AF65-F5344CB8AC3E}">
        <p14:creationId xmlns:p14="http://schemas.microsoft.com/office/powerpoint/2010/main" val="3138932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26</a:t>
            </a:fld>
            <a:endParaRPr lang="en-US"/>
          </a:p>
        </p:txBody>
      </p:sp>
    </p:spTree>
    <p:extLst>
      <p:ext uri="{BB962C8B-B14F-4D97-AF65-F5344CB8AC3E}">
        <p14:creationId xmlns:p14="http://schemas.microsoft.com/office/powerpoint/2010/main" val="4037736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27</a:t>
            </a:fld>
            <a:endParaRPr lang="en-US"/>
          </a:p>
        </p:txBody>
      </p:sp>
    </p:spTree>
    <p:extLst>
      <p:ext uri="{BB962C8B-B14F-4D97-AF65-F5344CB8AC3E}">
        <p14:creationId xmlns:p14="http://schemas.microsoft.com/office/powerpoint/2010/main" val="16387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5010" y="8684684"/>
            <a:ext cx="2971800" cy="457200"/>
          </a:xfrm>
          <a:prstGeom prst="rect">
            <a:avLst/>
          </a:prstGeom>
        </p:spPr>
        <p:txBody>
          <a:bodyPr/>
          <a:lstStyle/>
          <a:p>
            <a:fld id="{BD9BB8BB-DD48-4262-AFEE-B8191D9EE939}" type="slidenum">
              <a:rPr lang="en-US" smtClean="0"/>
              <a:pPr/>
              <a:t>28</a:t>
            </a:fld>
            <a:endParaRPr lang="en-US"/>
          </a:p>
        </p:txBody>
      </p:sp>
    </p:spTree>
    <p:extLst>
      <p:ext uri="{BB962C8B-B14F-4D97-AF65-F5344CB8AC3E}">
        <p14:creationId xmlns:p14="http://schemas.microsoft.com/office/powerpoint/2010/main" val="206912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9F8BA-DA42-4893-8EB6-D17DF7A0277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652E3079-E417-4354-A375-3ED76D1F89E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71DC8BB-D9A8-4151-980C-B5392D7F5C4A}"/>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02D38888-F8D1-475C-85E2-2F37564D60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F99B11-2EDD-40D1-876B-EC7EE97C18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277633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199F-4C19-467C-8DAB-5588F1027E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B09EB6-4826-42AF-8A24-6ABF264B38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989C12-CB22-46A0-84D9-758DB0434C77}"/>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D81507A2-B9F0-4056-B844-77A45D7045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32E12AC-1C62-477A-A0D5-83CAF9BF7C9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870618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BA287C-CD85-4528-B06B-6E35A1AD9732}"/>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0C7615-402E-42FB-8D79-1229AE838BD6}"/>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DECA46F-24C5-4D58-A5CF-B571431CCE38}"/>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242E6BBC-2EBE-4403-ADEA-DCC7EF9C83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45291D-7844-4E3F-811F-EEF1344D58F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884187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80697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E67FE-2641-4F3E-BD4F-26201644B0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B255FEC-90C5-4EE8-8915-709B07CB48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031CD4-DCFC-4295-8046-EDFB1F740F8B}"/>
              </a:ext>
            </a:extLst>
          </p:cNvPr>
          <p:cNvSpPr>
            <a:spLocks noGrp="1"/>
          </p:cNvSpPr>
          <p:nvPr>
            <p:ph type="dt" sz="half" idx="10"/>
          </p:nvPr>
        </p:nvSpPr>
        <p:spPr/>
        <p:txBody>
          <a:bodyPr/>
          <a:lstStyle/>
          <a:p>
            <a:fld id="{16391D32-E275-443A-AE66-26B5A615B3C7}" type="datetimeFigureOut">
              <a:rPr lang="en-US" smtClean="0"/>
              <a:t>1/20/2023</a:t>
            </a:fld>
            <a:endParaRPr lang="en-US"/>
          </a:p>
        </p:txBody>
      </p:sp>
      <p:sp>
        <p:nvSpPr>
          <p:cNvPr id="5" name="Footer Placeholder 4">
            <a:extLst>
              <a:ext uri="{FF2B5EF4-FFF2-40B4-BE49-F238E27FC236}">
                <a16:creationId xmlns:a16="http://schemas.microsoft.com/office/drawing/2014/main" id="{792AFEFE-F62F-4D18-AEC2-3DD7C5F63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E3728D-6B06-4242-96F7-7A9852F9CFD8}"/>
              </a:ext>
            </a:extLst>
          </p:cNvPr>
          <p:cNvSpPr>
            <a:spLocks noGrp="1"/>
          </p:cNvSpPr>
          <p:nvPr>
            <p:ph type="sldNum" sz="quarter" idx="12"/>
          </p:nvPr>
        </p:nvSpPr>
        <p:spPr/>
        <p:txBody>
          <a:bodyPr/>
          <a:lstStyle/>
          <a:p>
            <a:fld id="{74843BEF-AC26-4040-B58C-70F130DC9EAD}" type="slidenum">
              <a:rPr lang="en-US" smtClean="0"/>
              <a:t>‹#›</a:t>
            </a:fld>
            <a:endParaRPr lang="en-US"/>
          </a:p>
        </p:txBody>
      </p:sp>
    </p:spTree>
    <p:extLst>
      <p:ext uri="{BB962C8B-B14F-4D97-AF65-F5344CB8AC3E}">
        <p14:creationId xmlns:p14="http://schemas.microsoft.com/office/powerpoint/2010/main" val="4107950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0C6C9-AEDD-4C24-9875-838E0C1575D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8974A0D-28D7-46A7-A926-8C9B772EAF1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330DB7-A14E-41C7-AEEE-2557DB3FFB06}"/>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3BF9885B-05F7-4F23-ACAA-4A2A87D109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A45417-693B-4F71-AFFA-B1EE28C30E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46924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7C4E-ACA1-44CB-B9CF-ED50D96AF8D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AFD8303-51A7-4E2E-A97D-49A1873C13F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3DBB60-8A43-451A-BD7C-554C31ADB7A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3C6451D-CD74-40B1-8C4C-972E07234D6D}"/>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6" name="Footer Placeholder 5">
            <a:extLst>
              <a:ext uri="{FF2B5EF4-FFF2-40B4-BE49-F238E27FC236}">
                <a16:creationId xmlns:a16="http://schemas.microsoft.com/office/drawing/2014/main" id="{44DDCD19-ABC4-4E7C-AC94-D24238B25F2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E456D20-78D7-4CEA-84C1-3041453B72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306011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CE2F-739E-47B9-934B-7AC48B1F1D32}"/>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81A02F-FD90-4D9B-85F9-95ACFB19362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B65E73B-F8FD-450B-84BF-5289A22911F2}"/>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3FBC764-0B68-4996-9A85-3B7EF4DAAFB4}"/>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BAA08B9-880D-452C-8021-502AB8707504}"/>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1B234C-71D1-48D3-AB26-CAEAB38546AA}"/>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8" name="Footer Placeholder 7">
            <a:extLst>
              <a:ext uri="{FF2B5EF4-FFF2-40B4-BE49-F238E27FC236}">
                <a16:creationId xmlns:a16="http://schemas.microsoft.com/office/drawing/2014/main" id="{C998B1CD-F004-4201-87CC-E562CAB9ED6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088B0D4-BF48-44D0-88EF-7C8EC8941A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176759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7EA32-6186-4DD4-9D9F-672F2B5F7A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61807C-5D3F-4AE0-84D9-54E2C905B974}"/>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4" name="Footer Placeholder 3">
            <a:extLst>
              <a:ext uri="{FF2B5EF4-FFF2-40B4-BE49-F238E27FC236}">
                <a16:creationId xmlns:a16="http://schemas.microsoft.com/office/drawing/2014/main" id="{7F04C8F2-A172-4CA7-88A0-B59BB384D08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2179C5F-1AD3-4066-913C-0F28F48ECC2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819930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771341-30C5-469E-AE4E-6DED0ABB235E}"/>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3" name="Footer Placeholder 2">
            <a:extLst>
              <a:ext uri="{FF2B5EF4-FFF2-40B4-BE49-F238E27FC236}">
                <a16:creationId xmlns:a16="http://schemas.microsoft.com/office/drawing/2014/main" id="{E1B90474-AD44-4756-9AF2-FE6D845E554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864E7C8-2512-416A-BA18-706076934E4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3474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69336-8624-4F3D-AB65-61A1972D062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E332EAB-E9C3-46DE-AAC1-D05F2595125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91B7B95-FD6E-4E66-9A26-A6396ADA21A6}"/>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A72DC7F-8EAA-49D4-8115-694480B58325}"/>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6" name="Footer Placeholder 5">
            <a:extLst>
              <a:ext uri="{FF2B5EF4-FFF2-40B4-BE49-F238E27FC236}">
                <a16:creationId xmlns:a16="http://schemas.microsoft.com/office/drawing/2014/main" id="{6A16D9F0-44AE-480D-A667-DC51A35ED59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1C17725-7759-4965-8D01-46510250C4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559352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9531-53F4-46EE-AB2E-7CDA1BCB5E7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22EEC7B-475F-4416-8953-7A271BB190E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F23FFC67-9B07-4ADB-9A74-A4C95D2ED21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7029FFC-71B5-4794-9A26-424DDBDB50A8}"/>
              </a:ext>
            </a:extLst>
          </p:cNvPr>
          <p:cNvSpPr>
            <a:spLocks noGrp="1"/>
          </p:cNvSpPr>
          <p:nvPr>
            <p:ph type="dt" sz="half" idx="10"/>
          </p:nvPr>
        </p:nvSpPr>
        <p:spPr/>
        <p:txBody>
          <a:bodyPr/>
          <a:lstStyle/>
          <a:p>
            <a:fld id="{B61BEF0D-F0BB-DE4B-95CE-6DB70DBA9567}" type="datetimeFigureOut">
              <a:rPr lang="en-US" smtClean="0"/>
              <a:pPr/>
              <a:t>1/20/2023</a:t>
            </a:fld>
            <a:endParaRPr lang="en-US" dirty="0"/>
          </a:p>
        </p:txBody>
      </p:sp>
      <p:sp>
        <p:nvSpPr>
          <p:cNvPr id="6" name="Footer Placeholder 5">
            <a:extLst>
              <a:ext uri="{FF2B5EF4-FFF2-40B4-BE49-F238E27FC236}">
                <a16:creationId xmlns:a16="http://schemas.microsoft.com/office/drawing/2014/main" id="{6797BF45-7416-4A9F-9BDC-2D0FDCE1BC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BB1F7E-927F-4EC5-B9BE-4B4E4E9E6FE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155862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FF807A-0F98-4463-8B28-182305FC41B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01C407-69E4-4E71-8EC2-6C6B17E72D4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842B78-C7EE-4042-B1B2-08B5CEF9AF1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61BEF0D-F0BB-DE4B-95CE-6DB70DBA9567}" type="datetimeFigureOut">
              <a:rPr lang="en-US" smtClean="0"/>
              <a:pPr/>
              <a:t>1/20/2023</a:t>
            </a:fld>
            <a:endParaRPr lang="en-US" dirty="0"/>
          </a:p>
        </p:txBody>
      </p:sp>
      <p:sp>
        <p:nvSpPr>
          <p:cNvPr id="5" name="Footer Placeholder 4">
            <a:extLst>
              <a:ext uri="{FF2B5EF4-FFF2-40B4-BE49-F238E27FC236}">
                <a16:creationId xmlns:a16="http://schemas.microsoft.com/office/drawing/2014/main" id="{C8E3EEE4-99A2-439D-8A30-501A2E2DB47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164DA2B-07FE-4EAB-BD30-F7A3CA2ACDFB}"/>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1597101"/>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18.jpe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1.jpg"/><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11.png"/><Relationship Id="rId4"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jp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jp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6ED6693-590E-4537-8816-54C778EACEE5}"/>
              </a:ext>
            </a:extLst>
          </p:cNvPr>
          <p:cNvSpPr/>
          <p:nvPr/>
        </p:nvSpPr>
        <p:spPr>
          <a:xfrm>
            <a:off x="651656" y="283908"/>
            <a:ext cx="4144617" cy="4442792"/>
          </a:xfrm>
          <a:prstGeom prst="rect">
            <a:avLst/>
          </a:prstGeom>
          <a:solidFill>
            <a:srgbClr val="B9C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rgbClr val="303B3F"/>
              </a:solidFill>
            </a:endParaRPr>
          </a:p>
        </p:txBody>
      </p:sp>
      <p:pic>
        <p:nvPicPr>
          <p:cNvPr id="8" name="Picture 7" descr="A picture containing device&#10;&#10;Description automatically generated">
            <a:extLst>
              <a:ext uri="{FF2B5EF4-FFF2-40B4-BE49-F238E27FC236}">
                <a16:creationId xmlns:a16="http://schemas.microsoft.com/office/drawing/2014/main" id="{A14E5F30-ED98-4A40-96FE-E73083C2380A}"/>
              </a:ext>
            </a:extLst>
          </p:cNvPr>
          <p:cNvPicPr>
            <a:picLocks noChangeAspect="1"/>
          </p:cNvPicPr>
          <p:nvPr/>
        </p:nvPicPr>
        <p:blipFill rotWithShape="1">
          <a:blip r:embed="rId2">
            <a:extLst>
              <a:ext uri="{28A0092B-C50C-407E-A947-70E740481C1C}">
                <a14:useLocalDpi xmlns:a14="http://schemas.microsoft.com/office/drawing/2010/main" val="0"/>
              </a:ext>
            </a:extLst>
          </a:blip>
          <a:srcRect l="36618" t="14581" r="36736" b="14234"/>
          <a:stretch/>
        </p:blipFill>
        <p:spPr>
          <a:xfrm>
            <a:off x="8183787" y="143653"/>
            <a:ext cx="883577" cy="898206"/>
          </a:xfrm>
          <a:prstGeom prst="ellipse">
            <a:avLst/>
          </a:prstGeom>
        </p:spPr>
      </p:pic>
      <p:pic>
        <p:nvPicPr>
          <p:cNvPr id="10" name="Picture 9" descr="A close up of a sign&#10;&#10;Description automatically generated">
            <a:extLst>
              <a:ext uri="{FF2B5EF4-FFF2-40B4-BE49-F238E27FC236}">
                <a16:creationId xmlns:a16="http://schemas.microsoft.com/office/drawing/2014/main" id="{1B2E1C8D-504D-BF46-B6D4-62D845F41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090" y="57574"/>
            <a:ext cx="1021132" cy="1021132"/>
          </a:xfrm>
          <a:prstGeom prst="ellipse">
            <a:avLst/>
          </a:prstGeom>
        </p:spPr>
      </p:pic>
      <p:pic>
        <p:nvPicPr>
          <p:cNvPr id="2" name="Picture 1">
            <a:extLst>
              <a:ext uri="{FF2B5EF4-FFF2-40B4-BE49-F238E27FC236}">
                <a16:creationId xmlns:a16="http://schemas.microsoft.com/office/drawing/2014/main" id="{42C76B92-497E-4651-8CD0-6280EB0ECBF6}"/>
              </a:ext>
            </a:extLst>
          </p:cNvPr>
          <p:cNvPicPr>
            <a:picLocks noChangeAspect="1"/>
          </p:cNvPicPr>
          <p:nvPr/>
        </p:nvPicPr>
        <p:blipFill>
          <a:blip r:embed="rId4"/>
          <a:stretch>
            <a:fillRect/>
          </a:stretch>
        </p:blipFill>
        <p:spPr>
          <a:xfrm>
            <a:off x="651656" y="1390044"/>
            <a:ext cx="4144617" cy="3336656"/>
          </a:xfrm>
          <a:prstGeom prst="rect">
            <a:avLst/>
          </a:prstGeom>
        </p:spPr>
      </p:pic>
      <p:sp>
        <p:nvSpPr>
          <p:cNvPr id="5" name="TextBox 4">
            <a:extLst>
              <a:ext uri="{FF2B5EF4-FFF2-40B4-BE49-F238E27FC236}">
                <a16:creationId xmlns:a16="http://schemas.microsoft.com/office/drawing/2014/main" id="{4ED2C0E1-4A11-415A-9DA2-D443BA6CB783}"/>
              </a:ext>
            </a:extLst>
          </p:cNvPr>
          <p:cNvSpPr txBox="1"/>
          <p:nvPr/>
        </p:nvSpPr>
        <p:spPr>
          <a:xfrm>
            <a:off x="5895198" y="3123024"/>
            <a:ext cx="3057525" cy="300082"/>
          </a:xfrm>
          <a:prstGeom prst="rect">
            <a:avLst/>
          </a:prstGeom>
          <a:noFill/>
        </p:spPr>
        <p:txBody>
          <a:bodyPr wrap="square" rtlCol="0">
            <a:spAutoFit/>
          </a:bodyPr>
          <a:lstStyle/>
          <a:p>
            <a:r>
              <a:rPr lang="en-IN" sz="1350" dirty="0"/>
              <a:t> </a:t>
            </a:r>
          </a:p>
        </p:txBody>
      </p:sp>
      <p:pic>
        <p:nvPicPr>
          <p:cNvPr id="12" name="Picture 11">
            <a:extLst>
              <a:ext uri="{FF2B5EF4-FFF2-40B4-BE49-F238E27FC236}">
                <a16:creationId xmlns:a16="http://schemas.microsoft.com/office/drawing/2014/main" id="{579A0E9F-0D70-43A7-8323-155F9640847F}"/>
              </a:ext>
            </a:extLst>
          </p:cNvPr>
          <p:cNvPicPr>
            <a:picLocks noChangeAspect="1"/>
          </p:cNvPicPr>
          <p:nvPr/>
        </p:nvPicPr>
        <p:blipFill>
          <a:blip r:embed="rId5"/>
          <a:stretch>
            <a:fillRect/>
          </a:stretch>
        </p:blipFill>
        <p:spPr>
          <a:xfrm>
            <a:off x="7222931" y="109145"/>
            <a:ext cx="960856" cy="938767"/>
          </a:xfrm>
          <a:prstGeom prst="rect">
            <a:avLst/>
          </a:prstGeom>
        </p:spPr>
      </p:pic>
      <p:sp>
        <p:nvSpPr>
          <p:cNvPr id="3" name="TextBox 2">
            <a:extLst>
              <a:ext uri="{FF2B5EF4-FFF2-40B4-BE49-F238E27FC236}">
                <a16:creationId xmlns:a16="http://schemas.microsoft.com/office/drawing/2014/main" id="{5E8923BE-5644-40CB-B65A-1D43895A5F35}"/>
              </a:ext>
            </a:extLst>
          </p:cNvPr>
          <p:cNvSpPr txBox="1"/>
          <p:nvPr/>
        </p:nvSpPr>
        <p:spPr>
          <a:xfrm>
            <a:off x="5526534" y="3251771"/>
            <a:ext cx="3057525" cy="969496"/>
          </a:xfrm>
          <a:prstGeom prst="rect">
            <a:avLst/>
          </a:prstGeom>
          <a:noFill/>
        </p:spPr>
        <p:txBody>
          <a:bodyPr wrap="square" rtlCol="0">
            <a:spAutoFit/>
          </a:bodyPr>
          <a:lstStyle/>
          <a:p>
            <a:r>
              <a:rPr lang="en-IN" dirty="0"/>
              <a:t>Sailaja Vadlamudi </a:t>
            </a:r>
          </a:p>
          <a:p>
            <a:r>
              <a:rPr lang="en-IN" dirty="0"/>
              <a:t> </a:t>
            </a:r>
          </a:p>
          <a:p>
            <a:endParaRPr lang="en-IN" sz="2100" dirty="0"/>
          </a:p>
        </p:txBody>
      </p:sp>
      <p:pic>
        <p:nvPicPr>
          <p:cNvPr id="9" name="Picture 8">
            <a:extLst>
              <a:ext uri="{FF2B5EF4-FFF2-40B4-BE49-F238E27FC236}">
                <a16:creationId xmlns:a16="http://schemas.microsoft.com/office/drawing/2014/main" id="{C1B04984-839A-68E1-2F3A-ED87A3FC3A2E}"/>
              </a:ext>
            </a:extLst>
          </p:cNvPr>
          <p:cNvPicPr>
            <a:picLocks noChangeAspect="1"/>
          </p:cNvPicPr>
          <p:nvPr/>
        </p:nvPicPr>
        <p:blipFill>
          <a:blip r:embed="rId6"/>
          <a:stretch>
            <a:fillRect/>
          </a:stretch>
        </p:blipFill>
        <p:spPr>
          <a:xfrm>
            <a:off x="4093338" y="13440"/>
            <a:ext cx="1766110" cy="1817585"/>
          </a:xfrm>
          <a:prstGeom prst="rect">
            <a:avLst/>
          </a:prstGeom>
        </p:spPr>
      </p:pic>
      <p:sp>
        <p:nvSpPr>
          <p:cNvPr id="13" name="TextBox 12">
            <a:extLst>
              <a:ext uri="{FF2B5EF4-FFF2-40B4-BE49-F238E27FC236}">
                <a16:creationId xmlns:a16="http://schemas.microsoft.com/office/drawing/2014/main" id="{285E73C4-F417-3E8E-A8CD-34251C9EF94C}"/>
              </a:ext>
            </a:extLst>
          </p:cNvPr>
          <p:cNvSpPr txBox="1"/>
          <p:nvPr/>
        </p:nvSpPr>
        <p:spPr>
          <a:xfrm>
            <a:off x="5547970" y="1980759"/>
            <a:ext cx="2795929" cy="1015663"/>
          </a:xfrm>
          <a:prstGeom prst="rect">
            <a:avLst/>
          </a:prstGeom>
          <a:noFill/>
        </p:spPr>
        <p:txBody>
          <a:bodyPr wrap="square">
            <a:spAutoFit/>
          </a:bodyPr>
          <a:lstStyle/>
          <a:p>
            <a:r>
              <a:rPr lang="en-IN" sz="2000" b="1" u="sng" dirty="0">
                <a:effectLst/>
                <a:latin typeface="Calibri" panose="020F0502020204030204" pitchFamily="34" charset="0"/>
                <a:ea typeface="Calibri" panose="020F0502020204030204" pitchFamily="34" charset="0"/>
              </a:rPr>
              <a:t>Module 3 -Online Frauds and Examples of Cyber Threats </a:t>
            </a:r>
            <a:endParaRPr lang="en-IN" sz="2000" dirty="0"/>
          </a:p>
        </p:txBody>
      </p:sp>
    </p:spTree>
    <p:extLst>
      <p:ext uri="{BB962C8B-B14F-4D97-AF65-F5344CB8AC3E}">
        <p14:creationId xmlns:p14="http://schemas.microsoft.com/office/powerpoint/2010/main" val="3423374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627501" y="799750"/>
            <a:ext cx="6940000" cy="1102409"/>
          </a:xfrm>
        </p:spPr>
        <p:txBody>
          <a:bodyPr vert="horz" lIns="91440" tIns="45720" rIns="91440" bIns="45720" rtlCol="0" anchor="t">
            <a:normAutofit/>
          </a:bodyPr>
          <a:lstStyle/>
          <a:p>
            <a:pPr defTabSz="457200">
              <a:spcBef>
                <a:spcPct val="0"/>
              </a:spcBef>
            </a:pPr>
            <a:r>
              <a:rPr lang="en-US" sz="3200" b="1" i="0" kern="1200" dirty="0">
                <a:solidFill>
                  <a:schemeClr val="tx2"/>
                </a:solidFill>
                <a:latin typeface="Absolute" pitchFamily="2" charset="0"/>
              </a:rPr>
              <a:t>CYBERBULLYING</a:t>
            </a:r>
          </a:p>
        </p:txBody>
      </p:sp>
      <p:sp>
        <p:nvSpPr>
          <p:cNvPr id="364547" name="Rectangle 3"/>
          <p:cNvSpPr>
            <a:spLocks noGrp="1" noChangeArrowheads="1"/>
          </p:cNvSpPr>
          <p:nvPr>
            <p:ph type="body" idx="1"/>
          </p:nvPr>
        </p:nvSpPr>
        <p:spPr>
          <a:xfrm>
            <a:off x="3494151" y="1127554"/>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 . CASE STUDY- CYBERBULLYING:</a:t>
            </a:r>
          </a:p>
          <a:p>
            <a:pPr marL="603250" lvl="1" indent="0" defTabSz="457200">
              <a:lnSpc>
                <a:spcPct val="90000"/>
              </a:lnSpc>
              <a:spcBef>
                <a:spcPts val="1000"/>
              </a:spcBef>
              <a:buSzPct val="80000"/>
              <a:buNone/>
            </a:pPr>
            <a:r>
              <a:rPr lang="en-US" sz="1450" dirty="0">
                <a:latin typeface="Agency FB" panose="020B0503020202020204" pitchFamily="34" charset="0"/>
              </a:rPr>
              <a:t>Shreya Singh*, an undergraduate student of Lady Shri Ram College Delhi, became a target of online harassment at the early age of 12. When a classmate from when she was in school collected her photos and information to forge a Facebook page in her name. She had no idea and found out about this fake page through her peers.</a:t>
            </a:r>
          </a:p>
          <a:p>
            <a:pPr marL="603250" lvl="1" indent="0" defTabSz="457200">
              <a:lnSpc>
                <a:spcPct val="90000"/>
              </a:lnSpc>
              <a:spcBef>
                <a:spcPts val="1000"/>
              </a:spcBef>
              <a:buSzPct val="80000"/>
              <a:buNone/>
            </a:pPr>
            <a:r>
              <a:rPr lang="en-US" sz="1450" dirty="0">
                <a:latin typeface="Agency FB" panose="020B0503020202020204" pitchFamily="34" charset="0"/>
              </a:rPr>
              <a:t>Therefore, what initially seemed like harmless teasing soon turned vicious, as her schoolmates started sending crude messages. Unable to cope up, Shreya avoided her friends and sought counselling to deal with depression and switched schools. </a:t>
            </a:r>
          </a:p>
          <a:p>
            <a:pPr marL="603250" lvl="1" indent="0" defTabSz="457200">
              <a:lnSpc>
                <a:spcPct val="90000"/>
              </a:lnSpc>
              <a:spcBef>
                <a:spcPts val="1000"/>
              </a:spcBef>
              <a:buSzPct val="80000"/>
              <a:buNone/>
            </a:pPr>
            <a:r>
              <a:rPr lang="en-US" sz="1450" dirty="0">
                <a:latin typeface="Agency FB" panose="020B0503020202020204" pitchFamily="34" charset="0"/>
              </a:rPr>
              <a:t>“The mental, psychological, and emotional breakdown of victims of bullying has long been documented- cyber bullying only continues in that tradition”, states Shah, co-founder and director of Centre for Internet and Society.</a:t>
            </a:r>
          </a:p>
          <a:p>
            <a:pPr marL="603250" lvl="1" indent="0" defTabSz="457200">
              <a:lnSpc>
                <a:spcPct val="90000"/>
              </a:lnSpc>
              <a:spcBef>
                <a:spcPts val="1000"/>
              </a:spcBef>
              <a:buSzPct val="80000"/>
              <a:buNone/>
            </a:pPr>
            <a:r>
              <a:rPr lang="en-US" sz="1450" dirty="0">
                <a:latin typeface="Agency FB" panose="020B0503020202020204" pitchFamily="34" charset="0"/>
              </a:rPr>
              <a:t> (* The name has been changed to protect identities)</a:t>
            </a:r>
          </a:p>
        </p:txBody>
      </p:sp>
      <p:grpSp>
        <p:nvGrpSpPr>
          <p:cNvPr id="12" name="Group 11">
            <a:extLst>
              <a:ext uri="{FF2B5EF4-FFF2-40B4-BE49-F238E27FC236}">
                <a16:creationId xmlns:a16="http://schemas.microsoft.com/office/drawing/2014/main" id="{4B851B56-D740-407D-BFD3-E48191D8A51A}"/>
              </a:ext>
            </a:extLst>
          </p:cNvPr>
          <p:cNvGrpSpPr/>
          <p:nvPr/>
        </p:nvGrpSpPr>
        <p:grpSpPr>
          <a:xfrm>
            <a:off x="36606" y="134667"/>
            <a:ext cx="9107394" cy="4901378"/>
            <a:chOff x="36606" y="153570"/>
            <a:chExt cx="12155394" cy="6486035"/>
          </a:xfrm>
        </p:grpSpPr>
        <p:grpSp>
          <p:nvGrpSpPr>
            <p:cNvPr id="14" name="Group 13">
              <a:extLst>
                <a:ext uri="{FF2B5EF4-FFF2-40B4-BE49-F238E27FC236}">
                  <a16:creationId xmlns:a16="http://schemas.microsoft.com/office/drawing/2014/main" id="{75D03009-0C39-4A50-BF10-913504DC83C0}"/>
                </a:ext>
              </a:extLst>
            </p:cNvPr>
            <p:cNvGrpSpPr/>
            <p:nvPr/>
          </p:nvGrpSpPr>
          <p:grpSpPr>
            <a:xfrm>
              <a:off x="36606" y="893490"/>
              <a:ext cx="12155394" cy="5746115"/>
              <a:chOff x="53574" y="759313"/>
              <a:chExt cx="12155394" cy="5746115"/>
            </a:xfrm>
          </p:grpSpPr>
          <p:sp>
            <p:nvSpPr>
              <p:cNvPr id="18" name="Rectangle 17">
                <a:extLst>
                  <a:ext uri="{FF2B5EF4-FFF2-40B4-BE49-F238E27FC236}">
                    <a16:creationId xmlns:a16="http://schemas.microsoft.com/office/drawing/2014/main" id="{71AD7727-EC6B-43E3-9683-8F27F6AC3AD2}"/>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3BC06C-EEE5-4BC0-A4FA-0DE3C58D30DB}"/>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Icon&#10;&#10;Description automatically generated with medium confidence">
              <a:extLst>
                <a:ext uri="{FF2B5EF4-FFF2-40B4-BE49-F238E27FC236}">
                  <a16:creationId xmlns:a16="http://schemas.microsoft.com/office/drawing/2014/main" id="{7F286A12-5D7C-4B6D-AB77-C264DF20E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20" name="Picture 19">
            <a:extLst>
              <a:ext uri="{FF2B5EF4-FFF2-40B4-BE49-F238E27FC236}">
                <a16:creationId xmlns:a16="http://schemas.microsoft.com/office/drawing/2014/main" id="{B0F776D7-0E0A-4DA2-85B0-3C18F0D1E344}"/>
              </a:ext>
            </a:extLst>
          </p:cNvPr>
          <p:cNvPicPr>
            <a:picLocks noChangeAspect="1"/>
          </p:cNvPicPr>
          <p:nvPr/>
        </p:nvPicPr>
        <p:blipFill>
          <a:blip r:embed="rId3"/>
          <a:stretch>
            <a:fillRect/>
          </a:stretch>
        </p:blipFill>
        <p:spPr>
          <a:xfrm>
            <a:off x="5801445" y="4580218"/>
            <a:ext cx="3342555" cy="563282"/>
          </a:xfrm>
          <a:prstGeom prst="rect">
            <a:avLst/>
          </a:prstGeom>
        </p:spPr>
      </p:pic>
      <p:pic>
        <p:nvPicPr>
          <p:cNvPr id="21" name="Picture 20" descr="A picture containing device&#10;&#10;Description automatically generated">
            <a:extLst>
              <a:ext uri="{FF2B5EF4-FFF2-40B4-BE49-F238E27FC236}">
                <a16:creationId xmlns:a16="http://schemas.microsoft.com/office/drawing/2014/main" id="{F8D9D3EC-E03D-4F87-A877-35026C417DA4}"/>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pic>
        <p:nvPicPr>
          <p:cNvPr id="1026" name="Picture 2" descr="Grayscale Photography of Crying Woman">
            <a:extLst>
              <a:ext uri="{FF2B5EF4-FFF2-40B4-BE49-F238E27FC236}">
                <a16:creationId xmlns:a16="http://schemas.microsoft.com/office/drawing/2014/main" id="{BE5DC59E-745C-4143-8AB8-3DD0593CA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942" y="1737700"/>
            <a:ext cx="3715650" cy="24820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9DF3CA8-8CCF-38BA-958A-075711060D64}"/>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2341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494151" y="856054"/>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CYBERBULLYING</a:t>
            </a:r>
          </a:p>
        </p:txBody>
      </p:sp>
      <p:sp>
        <p:nvSpPr>
          <p:cNvPr id="364547" name="Rectangle 3"/>
          <p:cNvSpPr>
            <a:spLocks noGrp="1" noChangeArrowheads="1"/>
          </p:cNvSpPr>
          <p:nvPr>
            <p:ph type="body" idx="1"/>
          </p:nvPr>
        </p:nvSpPr>
        <p:spPr>
          <a:xfrm>
            <a:off x="3494151" y="1527122"/>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 iv. SOME SOLUTIONS TO CYBERBULLYING:</a:t>
            </a:r>
          </a:p>
          <a:p>
            <a:pPr marL="603250" lvl="1" indent="0" defTabSz="457200">
              <a:lnSpc>
                <a:spcPct val="90000"/>
              </a:lnSpc>
              <a:spcBef>
                <a:spcPts val="1000"/>
              </a:spcBef>
              <a:buSzPct val="80000"/>
              <a:buNone/>
            </a:pPr>
            <a:r>
              <a:rPr lang="en-US" sz="1450" dirty="0">
                <a:latin typeface="Agency FB" panose="020B0503020202020204" pitchFamily="34" charset="0"/>
              </a:rPr>
              <a:t>●	Limit personal information that is shared</a:t>
            </a:r>
          </a:p>
          <a:p>
            <a:pPr marL="603250" lvl="1" indent="0" defTabSz="457200">
              <a:lnSpc>
                <a:spcPct val="90000"/>
              </a:lnSpc>
              <a:spcBef>
                <a:spcPts val="1000"/>
              </a:spcBef>
              <a:buSzPct val="80000"/>
              <a:buNone/>
            </a:pPr>
            <a:r>
              <a:rPr lang="en-US" sz="1450" dirty="0">
                <a:latin typeface="Agency FB" panose="020B0503020202020204" pitchFamily="34" charset="0"/>
              </a:rPr>
              <a:t>●	Talk to people and be aware of laws concerning Cyberbullying</a:t>
            </a:r>
          </a:p>
          <a:p>
            <a:pPr marL="603250" lvl="1" indent="0" defTabSz="457200">
              <a:lnSpc>
                <a:spcPct val="90000"/>
              </a:lnSpc>
              <a:spcBef>
                <a:spcPts val="1000"/>
              </a:spcBef>
              <a:buSzPct val="80000"/>
              <a:buNone/>
            </a:pPr>
            <a:r>
              <a:rPr lang="en-US" sz="1450" dirty="0">
                <a:latin typeface="Agency FB" panose="020B0503020202020204" pitchFamily="34" charset="0"/>
              </a:rPr>
              <a:t>●	Save whatever evidence you have</a:t>
            </a:r>
          </a:p>
          <a:p>
            <a:pPr marL="603250" lvl="1" indent="0" defTabSz="457200">
              <a:lnSpc>
                <a:spcPct val="90000"/>
              </a:lnSpc>
              <a:spcBef>
                <a:spcPts val="1000"/>
              </a:spcBef>
              <a:buSzPct val="80000"/>
              <a:buNone/>
            </a:pPr>
            <a:r>
              <a:rPr lang="en-US" sz="1450" dirty="0">
                <a:latin typeface="Agency FB" panose="020B0503020202020204" pitchFamily="34" charset="0"/>
              </a:rPr>
              <a:t>●	Never give out your password</a:t>
            </a:r>
            <a:endParaRPr lang="en-US" sz="1300" dirty="0">
              <a:latin typeface="Agency FB" panose="020B0503020202020204" pitchFamily="34" charset="0"/>
            </a:endParaRPr>
          </a:p>
        </p:txBody>
      </p:sp>
      <p:pic>
        <p:nvPicPr>
          <p:cNvPr id="13" name="image18.png">
            <a:extLst>
              <a:ext uri="{FF2B5EF4-FFF2-40B4-BE49-F238E27FC236}">
                <a16:creationId xmlns:a16="http://schemas.microsoft.com/office/drawing/2014/main" id="{9C87705F-0486-4CA4-8EEF-BDBA7C0A1413}"/>
              </a:ext>
            </a:extLst>
          </p:cNvPr>
          <p:cNvPicPr/>
          <p:nvPr/>
        </p:nvPicPr>
        <p:blipFill>
          <a:blip r:embed="rId2"/>
          <a:srcRect/>
          <a:stretch>
            <a:fillRect/>
          </a:stretch>
        </p:blipFill>
        <p:spPr>
          <a:xfrm>
            <a:off x="153262" y="856054"/>
            <a:ext cx="3187627" cy="3786350"/>
          </a:xfrm>
          <a:prstGeom prst="rect">
            <a:avLst/>
          </a:prstGeom>
          <a:ln/>
        </p:spPr>
      </p:pic>
      <p:grpSp>
        <p:nvGrpSpPr>
          <p:cNvPr id="12" name="Group 11">
            <a:extLst>
              <a:ext uri="{FF2B5EF4-FFF2-40B4-BE49-F238E27FC236}">
                <a16:creationId xmlns:a16="http://schemas.microsoft.com/office/drawing/2014/main" id="{7F830A98-EAFF-49B3-8AB5-F1F086FBC19F}"/>
              </a:ext>
            </a:extLst>
          </p:cNvPr>
          <p:cNvGrpSpPr/>
          <p:nvPr/>
        </p:nvGrpSpPr>
        <p:grpSpPr>
          <a:xfrm>
            <a:off x="0" y="134667"/>
            <a:ext cx="9107394" cy="4901378"/>
            <a:chOff x="36606" y="153570"/>
            <a:chExt cx="12155394" cy="6486035"/>
          </a:xfrm>
        </p:grpSpPr>
        <p:grpSp>
          <p:nvGrpSpPr>
            <p:cNvPr id="14" name="Group 13">
              <a:extLst>
                <a:ext uri="{FF2B5EF4-FFF2-40B4-BE49-F238E27FC236}">
                  <a16:creationId xmlns:a16="http://schemas.microsoft.com/office/drawing/2014/main" id="{250DFDAC-5121-4770-9052-32ED701E139A}"/>
                </a:ext>
              </a:extLst>
            </p:cNvPr>
            <p:cNvGrpSpPr/>
            <p:nvPr/>
          </p:nvGrpSpPr>
          <p:grpSpPr>
            <a:xfrm>
              <a:off x="36606" y="893490"/>
              <a:ext cx="12155394" cy="5746115"/>
              <a:chOff x="53574" y="759313"/>
              <a:chExt cx="12155394" cy="5746115"/>
            </a:xfrm>
          </p:grpSpPr>
          <p:sp>
            <p:nvSpPr>
              <p:cNvPr id="18" name="Rectangle 17">
                <a:extLst>
                  <a:ext uri="{FF2B5EF4-FFF2-40B4-BE49-F238E27FC236}">
                    <a16:creationId xmlns:a16="http://schemas.microsoft.com/office/drawing/2014/main" id="{0F07CE22-10C8-4B38-B8E1-274EDB179F5C}"/>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C948DC-98C0-4883-BD5A-F4186C43F18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Icon&#10;&#10;Description automatically generated with medium confidence">
              <a:extLst>
                <a:ext uri="{FF2B5EF4-FFF2-40B4-BE49-F238E27FC236}">
                  <a16:creationId xmlns:a16="http://schemas.microsoft.com/office/drawing/2014/main" id="{2288276D-B04B-414E-ABB1-DA0E6EE58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20" name="Picture 19">
            <a:extLst>
              <a:ext uri="{FF2B5EF4-FFF2-40B4-BE49-F238E27FC236}">
                <a16:creationId xmlns:a16="http://schemas.microsoft.com/office/drawing/2014/main" id="{4FF2DB99-FDEA-4983-956B-7066148C73C6}"/>
              </a:ext>
            </a:extLst>
          </p:cNvPr>
          <p:cNvPicPr>
            <a:picLocks noChangeAspect="1"/>
          </p:cNvPicPr>
          <p:nvPr/>
        </p:nvPicPr>
        <p:blipFill>
          <a:blip r:embed="rId4"/>
          <a:stretch>
            <a:fillRect/>
          </a:stretch>
        </p:blipFill>
        <p:spPr>
          <a:xfrm>
            <a:off x="5801445" y="4580218"/>
            <a:ext cx="3342555" cy="563282"/>
          </a:xfrm>
          <a:prstGeom prst="rect">
            <a:avLst/>
          </a:prstGeom>
        </p:spPr>
      </p:pic>
      <p:pic>
        <p:nvPicPr>
          <p:cNvPr id="21" name="Picture 20" descr="A picture containing device&#10;&#10;Description automatically generated">
            <a:extLst>
              <a:ext uri="{FF2B5EF4-FFF2-40B4-BE49-F238E27FC236}">
                <a16:creationId xmlns:a16="http://schemas.microsoft.com/office/drawing/2014/main" id="{763B552D-31D9-4ED3-A0C5-757F2DE9EA40}"/>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974EEDF5-3649-CF2A-FFB3-0FFA51E57A55}"/>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3753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494151" y="885874"/>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CYBER DRAMA</a:t>
            </a:r>
          </a:p>
        </p:txBody>
      </p:sp>
      <p:sp>
        <p:nvSpPr>
          <p:cNvPr id="364547" name="Rectangle 3"/>
          <p:cNvSpPr>
            <a:spLocks noGrp="1" noChangeArrowheads="1"/>
          </p:cNvSpPr>
          <p:nvPr>
            <p:ph type="body" idx="1"/>
          </p:nvPr>
        </p:nvSpPr>
        <p:spPr>
          <a:xfrm>
            <a:off x="3494151" y="1527122"/>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 </a:t>
            </a:r>
            <a:r>
              <a:rPr lang="en-US" sz="1600" dirty="0" err="1">
                <a:latin typeface="Agency FB" panose="020B0503020202020204" pitchFamily="34" charset="0"/>
              </a:rPr>
              <a:t>i</a:t>
            </a:r>
            <a:r>
              <a:rPr lang="en-US" sz="2000" dirty="0">
                <a:latin typeface="Agency FB" panose="020B0503020202020204" pitchFamily="34" charset="0"/>
              </a:rPr>
              <a:t>. WHAT IS CYBER DRAMA?</a:t>
            </a:r>
          </a:p>
          <a:p>
            <a:pPr marL="146050" indent="0" defTabSz="457200">
              <a:lnSpc>
                <a:spcPct val="90000"/>
              </a:lnSpc>
              <a:spcBef>
                <a:spcPts val="1000"/>
              </a:spcBef>
              <a:buSzPct val="80000"/>
              <a:buNone/>
            </a:pPr>
            <a:endParaRPr lang="en-US" sz="2000" dirty="0">
              <a:latin typeface="Agency FB" panose="020B0503020202020204" pitchFamily="34" charset="0"/>
            </a:endParaRPr>
          </a:p>
          <a:p>
            <a:pPr marL="146050" indent="0" defTabSz="457200">
              <a:lnSpc>
                <a:spcPct val="90000"/>
              </a:lnSpc>
              <a:spcBef>
                <a:spcPts val="1000"/>
              </a:spcBef>
              <a:buSzPct val="80000"/>
              <a:buNone/>
            </a:pPr>
            <a:r>
              <a:rPr lang="en-US" sz="1600" dirty="0">
                <a:latin typeface="Agency FB" panose="020B0503020202020204" pitchFamily="34" charset="0"/>
              </a:rPr>
              <a:t>Cyber Drama is a term coined by </a:t>
            </a:r>
            <a:r>
              <a:rPr lang="en-US" sz="1600" dirty="0" err="1">
                <a:latin typeface="Agency FB" panose="020B0503020202020204" pitchFamily="34" charset="0"/>
              </a:rPr>
              <a:t>Jannet</a:t>
            </a:r>
            <a:r>
              <a:rPr lang="en-US" sz="1600" dirty="0">
                <a:latin typeface="Agency FB" panose="020B0503020202020204" pitchFamily="34" charset="0"/>
              </a:rPr>
              <a:t> </a:t>
            </a:r>
            <a:r>
              <a:rPr lang="en-US" sz="1600" dirty="0" err="1">
                <a:latin typeface="Agency FB" panose="020B0503020202020204" pitchFamily="34" charset="0"/>
              </a:rPr>
              <a:t>Murray.It</a:t>
            </a:r>
            <a:r>
              <a:rPr lang="en-US" sz="1600" dirty="0">
                <a:latin typeface="Agency FB" panose="020B0503020202020204" pitchFamily="34" charset="0"/>
              </a:rPr>
              <a:t> is a Cyber-Bullying tactic that is a lot more common than extreme cases of Cyber-Bullying. Cyber Drama tends to be gossip that was not supposed to be shared on a blog or a “flame war” that ends after a few messages. </a:t>
            </a:r>
          </a:p>
          <a:p>
            <a:pPr marL="146050" indent="0" defTabSz="457200">
              <a:lnSpc>
                <a:spcPct val="90000"/>
              </a:lnSpc>
              <a:spcBef>
                <a:spcPts val="1000"/>
              </a:spcBef>
              <a:buSzPct val="80000"/>
              <a:buNone/>
            </a:pPr>
            <a:r>
              <a:rPr lang="en-US" sz="1600" dirty="0" err="1">
                <a:latin typeface="Agency FB" panose="020B0503020202020204" pitchFamily="34" charset="0"/>
              </a:rPr>
              <a:t>Jannet</a:t>
            </a:r>
            <a:r>
              <a:rPr lang="en-US" sz="1600" dirty="0">
                <a:latin typeface="Agency FB" panose="020B0503020202020204" pitchFamily="34" charset="0"/>
              </a:rPr>
              <a:t> Murray describes the term as any of the forms of (possibly interactive) storytelling shaped and influenced by cyberspace and the Internet.</a:t>
            </a:r>
            <a:endParaRPr lang="en-US" sz="1300" dirty="0">
              <a:latin typeface="Agency FB" panose="020B0503020202020204" pitchFamily="34" charset="0"/>
            </a:endParaRPr>
          </a:p>
        </p:txBody>
      </p:sp>
      <p:pic>
        <p:nvPicPr>
          <p:cNvPr id="11" name="image24.png">
            <a:extLst>
              <a:ext uri="{FF2B5EF4-FFF2-40B4-BE49-F238E27FC236}">
                <a16:creationId xmlns:a16="http://schemas.microsoft.com/office/drawing/2014/main" id="{E3B1B338-1971-4B71-8A55-2C12997A5168}"/>
              </a:ext>
            </a:extLst>
          </p:cNvPr>
          <p:cNvPicPr/>
          <p:nvPr/>
        </p:nvPicPr>
        <p:blipFill rotWithShape="1">
          <a:blip r:embed="rId2"/>
          <a:srcRect r="36375"/>
          <a:stretch/>
        </p:blipFill>
        <p:spPr>
          <a:xfrm>
            <a:off x="418578" y="1527122"/>
            <a:ext cx="2379246" cy="2490470"/>
          </a:xfrm>
          <a:prstGeom prst="rect">
            <a:avLst/>
          </a:prstGeom>
          <a:ln/>
        </p:spPr>
      </p:pic>
      <p:grpSp>
        <p:nvGrpSpPr>
          <p:cNvPr id="5" name="Group 4">
            <a:extLst>
              <a:ext uri="{FF2B5EF4-FFF2-40B4-BE49-F238E27FC236}">
                <a16:creationId xmlns:a16="http://schemas.microsoft.com/office/drawing/2014/main" id="{B06D47EC-67AD-4741-8D00-4717B23D6142}"/>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0ED242FA-236D-4FE4-8333-93F316649D8E}"/>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78BF91EE-3371-4F92-8496-31417B807DFF}"/>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96EA3A-9F74-4C19-869D-54A51309A5B7}"/>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CADBFFF1-CAEA-4AB0-B1BE-EF8756FDB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a:extLst>
              <a:ext uri="{FF2B5EF4-FFF2-40B4-BE49-F238E27FC236}">
                <a16:creationId xmlns:a16="http://schemas.microsoft.com/office/drawing/2014/main" id="{6D1C6C43-A4BA-417C-91C9-D7B9703D7C0D}"/>
              </a:ext>
            </a:extLst>
          </p:cNvPr>
          <p:cNvPicPr>
            <a:picLocks noChangeAspect="1"/>
          </p:cNvPicPr>
          <p:nvPr/>
        </p:nvPicPr>
        <p:blipFill>
          <a:blip r:embed="rId4"/>
          <a:stretch>
            <a:fillRect/>
          </a:stretch>
        </p:blipFill>
        <p:spPr>
          <a:xfrm>
            <a:off x="5801445" y="4580218"/>
            <a:ext cx="3342555" cy="563282"/>
          </a:xfrm>
          <a:prstGeom prst="rect">
            <a:avLst/>
          </a:prstGeom>
        </p:spPr>
      </p:pic>
      <p:pic>
        <p:nvPicPr>
          <p:cNvPr id="15" name="Picture 14" descr="A picture containing device&#10;&#10;Description automatically generated">
            <a:extLst>
              <a:ext uri="{FF2B5EF4-FFF2-40B4-BE49-F238E27FC236}">
                <a16:creationId xmlns:a16="http://schemas.microsoft.com/office/drawing/2014/main" id="{47B61600-063D-4B2E-9FFB-10CDF45623F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A42C7330-CF3B-AA70-6BC1-1BD4071489C1}"/>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546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494151" y="733474"/>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CYBER TROLLING: </a:t>
            </a:r>
          </a:p>
        </p:txBody>
      </p:sp>
      <p:sp>
        <p:nvSpPr>
          <p:cNvPr id="364547" name="Rectangle 3"/>
          <p:cNvSpPr>
            <a:spLocks noGrp="1" noChangeArrowheads="1"/>
          </p:cNvSpPr>
          <p:nvPr>
            <p:ph type="body" idx="1"/>
          </p:nvPr>
        </p:nvSpPr>
        <p:spPr>
          <a:xfrm>
            <a:off x="3494151" y="1527122"/>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2000" dirty="0">
                <a:latin typeface="Agency FB" panose="020B0503020202020204" pitchFamily="34" charset="0"/>
              </a:rPr>
              <a:t>WHAT IS CYBER TROLLING?</a:t>
            </a:r>
          </a:p>
          <a:p>
            <a:pPr marL="146050" indent="0" defTabSz="457200">
              <a:lnSpc>
                <a:spcPct val="90000"/>
              </a:lnSpc>
              <a:spcBef>
                <a:spcPts val="1000"/>
              </a:spcBef>
              <a:buSzPct val="80000"/>
              <a:buNone/>
            </a:pPr>
            <a:r>
              <a:rPr lang="en-US" sz="1600" dirty="0">
                <a:latin typeface="Agency FB" panose="020B0503020202020204" pitchFamily="34" charset="0"/>
              </a:rPr>
              <a:t>In Internet terminology, trolls are online users who sow disharmony on internet forums and comment sections of websites by triggering arguments with the sole aim of annoying people. They may post inflammatory, off topic or negative information or ideas with the intention of provoking readers to become angry and get involved in online arguments.</a:t>
            </a:r>
          </a:p>
          <a:p>
            <a:pPr marL="146050" indent="0" defTabSz="457200">
              <a:lnSpc>
                <a:spcPct val="90000"/>
              </a:lnSpc>
              <a:spcBef>
                <a:spcPts val="1000"/>
              </a:spcBef>
              <a:buSzPct val="80000"/>
              <a:buNone/>
            </a:pPr>
            <a:r>
              <a:rPr lang="en-US" sz="1600" dirty="0">
                <a:latin typeface="Agency FB" panose="020B0503020202020204" pitchFamily="34" charset="0"/>
              </a:rPr>
              <a:t>Much like ragging or bullying, cyber-trolling can have tremendously negative consequences for the victims. Accumulating publicity through shock tactics is a trick that many famous people use. Trolls use such tactics under the cloak of anonymity to harass others. Cyber Trolling may not always be a form of Cyberbullying, but it can be used as a tool to Cyberbully when done with malicious and harmful intent. </a:t>
            </a:r>
          </a:p>
        </p:txBody>
      </p:sp>
      <p:pic>
        <p:nvPicPr>
          <p:cNvPr id="12" name="image45.png">
            <a:extLst>
              <a:ext uri="{FF2B5EF4-FFF2-40B4-BE49-F238E27FC236}">
                <a16:creationId xmlns:a16="http://schemas.microsoft.com/office/drawing/2014/main" id="{ED6B4C18-6948-45E0-8A0D-7C0EB274E666}"/>
              </a:ext>
            </a:extLst>
          </p:cNvPr>
          <p:cNvPicPr/>
          <p:nvPr/>
        </p:nvPicPr>
        <p:blipFill>
          <a:blip r:embed="rId2"/>
          <a:srcRect/>
          <a:stretch>
            <a:fillRect/>
          </a:stretch>
        </p:blipFill>
        <p:spPr>
          <a:xfrm>
            <a:off x="457201" y="1104322"/>
            <a:ext cx="2533650" cy="3467677"/>
          </a:xfrm>
          <a:prstGeom prst="rect">
            <a:avLst/>
          </a:prstGeom>
          <a:ln/>
        </p:spPr>
      </p:pic>
      <p:grpSp>
        <p:nvGrpSpPr>
          <p:cNvPr id="5" name="Group 4">
            <a:extLst>
              <a:ext uri="{FF2B5EF4-FFF2-40B4-BE49-F238E27FC236}">
                <a16:creationId xmlns:a16="http://schemas.microsoft.com/office/drawing/2014/main" id="{2CD10C57-205B-4F89-8738-440120702CD0}"/>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7BCFF463-BC88-481D-8D69-24349CBCB948}"/>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9DA9AEDB-3D85-42BB-8FCD-F66A46782D5C}"/>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AA21DB-A286-4378-955D-67116A7B262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0EB0169B-3CA8-4139-90CA-4B7952F19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a:extLst>
              <a:ext uri="{FF2B5EF4-FFF2-40B4-BE49-F238E27FC236}">
                <a16:creationId xmlns:a16="http://schemas.microsoft.com/office/drawing/2014/main" id="{EF64D595-D18B-4511-B480-65462C0D5A22}"/>
              </a:ext>
            </a:extLst>
          </p:cNvPr>
          <p:cNvPicPr>
            <a:picLocks noChangeAspect="1"/>
          </p:cNvPicPr>
          <p:nvPr/>
        </p:nvPicPr>
        <p:blipFill>
          <a:blip r:embed="rId4"/>
          <a:stretch>
            <a:fillRect/>
          </a:stretch>
        </p:blipFill>
        <p:spPr>
          <a:xfrm>
            <a:off x="5801445" y="4580218"/>
            <a:ext cx="3342555" cy="563282"/>
          </a:xfrm>
          <a:prstGeom prst="rect">
            <a:avLst/>
          </a:prstGeom>
        </p:spPr>
      </p:pic>
      <p:pic>
        <p:nvPicPr>
          <p:cNvPr id="14" name="Picture 13" descr="A picture containing device&#10;&#10;Description automatically generated">
            <a:extLst>
              <a:ext uri="{FF2B5EF4-FFF2-40B4-BE49-F238E27FC236}">
                <a16:creationId xmlns:a16="http://schemas.microsoft.com/office/drawing/2014/main" id="{BC1596D5-FBE1-43FA-849C-B90CCD1F7584}"/>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BEFE0FEB-6E0F-71FF-B320-AFECB50AC0FB}"/>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70203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494151" y="784736"/>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CYBER TROLLING: </a:t>
            </a:r>
          </a:p>
        </p:txBody>
      </p:sp>
      <p:sp>
        <p:nvSpPr>
          <p:cNvPr id="364547" name="Rectangle 3"/>
          <p:cNvSpPr>
            <a:spLocks noGrp="1" noChangeArrowheads="1"/>
          </p:cNvSpPr>
          <p:nvPr>
            <p:ph type="body" idx="1"/>
          </p:nvPr>
        </p:nvSpPr>
        <p:spPr>
          <a:xfrm>
            <a:off x="3494151" y="1527122"/>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800" dirty="0">
                <a:latin typeface="Agency FB" panose="020B0503020202020204" pitchFamily="34" charset="0"/>
              </a:rPr>
              <a:t> </a:t>
            </a:r>
            <a:r>
              <a:rPr lang="en-US" sz="2000" dirty="0">
                <a:latin typeface="Agency FB" panose="020B0503020202020204" pitchFamily="34" charset="0"/>
              </a:rPr>
              <a:t>CASE STUDY- CYBER TROLLING</a:t>
            </a:r>
          </a:p>
          <a:p>
            <a:pPr marL="146050" indent="0" defTabSz="457200">
              <a:lnSpc>
                <a:spcPct val="90000"/>
              </a:lnSpc>
              <a:spcBef>
                <a:spcPts val="1000"/>
              </a:spcBef>
              <a:buSzPct val="80000"/>
              <a:buNone/>
            </a:pPr>
            <a:r>
              <a:rPr lang="en-US" sz="1800" dirty="0">
                <a:latin typeface="Agency FB" panose="020B0503020202020204" pitchFamily="34" charset="0"/>
              </a:rPr>
              <a:t>-	ERIN AND SHANNON GALLAGHER</a:t>
            </a:r>
          </a:p>
          <a:p>
            <a:pPr marL="146050" indent="0" defTabSz="457200">
              <a:lnSpc>
                <a:spcPct val="90000"/>
              </a:lnSpc>
              <a:spcBef>
                <a:spcPts val="1000"/>
              </a:spcBef>
              <a:buSzPct val="80000"/>
              <a:buNone/>
            </a:pPr>
            <a:r>
              <a:rPr lang="en-US" sz="1800" dirty="0">
                <a:latin typeface="Agency FB" panose="020B0503020202020204" pitchFamily="34" charset="0"/>
              </a:rPr>
              <a:t>Erin Gallagher, a 13 year old girl was endlessly harassed about her weight and her physical appearance on the social media platform of Ask.fm. Distraught over the negative comments directed towards her by other users, Erin threatened to hang herself. When the messages didn’t stop, she took her life in 2012 at the age of 13. Not long after Erin passed, her 15 year old sister Shannon, who was unable to cope with her sister’s death, followed the same path as her sister.</a:t>
            </a:r>
          </a:p>
        </p:txBody>
      </p:sp>
      <p:grpSp>
        <p:nvGrpSpPr>
          <p:cNvPr id="5" name="Group 4">
            <a:extLst>
              <a:ext uri="{FF2B5EF4-FFF2-40B4-BE49-F238E27FC236}">
                <a16:creationId xmlns:a16="http://schemas.microsoft.com/office/drawing/2014/main" id="{B3BE7398-950A-4AD4-A4AA-3928EC93C559}"/>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8D30D2BA-58AD-4EDB-ADC5-DC34827561F4}"/>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0A723FA1-BBF6-4F99-A465-E9D029E37825}"/>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E67AC6-460B-4443-9557-8F00127DF779}"/>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4AFF3AFB-1907-4709-84B8-D6CD54680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a:extLst>
              <a:ext uri="{FF2B5EF4-FFF2-40B4-BE49-F238E27FC236}">
                <a16:creationId xmlns:a16="http://schemas.microsoft.com/office/drawing/2014/main" id="{1AB68178-1287-4D91-B9D0-717F2A860CDE}"/>
              </a:ext>
            </a:extLst>
          </p:cNvPr>
          <p:cNvPicPr>
            <a:picLocks noChangeAspect="1"/>
          </p:cNvPicPr>
          <p:nvPr/>
        </p:nvPicPr>
        <p:blipFill>
          <a:blip r:embed="rId3"/>
          <a:stretch>
            <a:fillRect/>
          </a:stretch>
        </p:blipFill>
        <p:spPr>
          <a:xfrm>
            <a:off x="5801445" y="4580218"/>
            <a:ext cx="3342555" cy="563282"/>
          </a:xfrm>
          <a:prstGeom prst="rect">
            <a:avLst/>
          </a:prstGeom>
        </p:spPr>
      </p:pic>
      <p:pic>
        <p:nvPicPr>
          <p:cNvPr id="14" name="Picture 13" descr="A picture containing device&#10;&#10;Description automatically generated">
            <a:extLst>
              <a:ext uri="{FF2B5EF4-FFF2-40B4-BE49-F238E27FC236}">
                <a16:creationId xmlns:a16="http://schemas.microsoft.com/office/drawing/2014/main" id="{C38B5923-09AE-4112-9CCC-3A9F89823C8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pic>
        <p:nvPicPr>
          <p:cNvPr id="1026" name="Picture 2" descr="Back view of young plus size female in tank top with pink dyed hair standing against blue background">
            <a:extLst>
              <a:ext uri="{FF2B5EF4-FFF2-40B4-BE49-F238E27FC236}">
                <a16:creationId xmlns:a16="http://schemas.microsoft.com/office/drawing/2014/main" id="{76992EE4-5925-46C5-8253-B8D41CC899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57" y="981154"/>
            <a:ext cx="2436799" cy="365519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EBA6852-249C-4EB1-432A-387805DC5C49}"/>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12238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85A5D-DC92-448E-AADA-3D06C002A0B9}"/>
              </a:ext>
            </a:extLst>
          </p:cNvPr>
          <p:cNvPicPr>
            <a:picLocks noChangeAspect="1"/>
          </p:cNvPicPr>
          <p:nvPr/>
        </p:nvPicPr>
        <p:blipFill>
          <a:blip r:embed="rId2"/>
          <a:stretch>
            <a:fillRect/>
          </a:stretch>
        </p:blipFill>
        <p:spPr>
          <a:xfrm>
            <a:off x="247820" y="1139882"/>
            <a:ext cx="3663353" cy="2820201"/>
          </a:xfrm>
          <a:prstGeom prst="rect">
            <a:avLst/>
          </a:prstGeom>
        </p:spPr>
      </p:pic>
      <p:pic>
        <p:nvPicPr>
          <p:cNvPr id="6" name="Picture 5">
            <a:extLst>
              <a:ext uri="{FF2B5EF4-FFF2-40B4-BE49-F238E27FC236}">
                <a16:creationId xmlns:a16="http://schemas.microsoft.com/office/drawing/2014/main" id="{4A22CB30-8497-4ED4-85CB-897FD06FB69A}"/>
              </a:ext>
            </a:extLst>
          </p:cNvPr>
          <p:cNvPicPr>
            <a:picLocks noChangeAspect="1"/>
          </p:cNvPicPr>
          <p:nvPr/>
        </p:nvPicPr>
        <p:blipFill>
          <a:blip r:embed="rId3"/>
          <a:stretch>
            <a:fillRect/>
          </a:stretch>
        </p:blipFill>
        <p:spPr>
          <a:xfrm>
            <a:off x="4572000" y="1285964"/>
            <a:ext cx="3816344" cy="2366834"/>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0AF91F0B-7235-4BF3-94EA-CF80F3C713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19" y="134667"/>
            <a:ext cx="2127602" cy="701128"/>
          </a:xfrm>
          <a:prstGeom prst="rect">
            <a:avLst/>
          </a:prstGeom>
        </p:spPr>
      </p:pic>
      <p:pic>
        <p:nvPicPr>
          <p:cNvPr id="9" name="Picture 8" descr="A picture containing device&#10;&#10;Description automatically generated">
            <a:extLst>
              <a:ext uri="{FF2B5EF4-FFF2-40B4-BE49-F238E27FC236}">
                <a16:creationId xmlns:a16="http://schemas.microsoft.com/office/drawing/2014/main" id="{C4E20EBE-1F7D-4F6E-A399-EB5DE3019C7D}"/>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grpSp>
        <p:nvGrpSpPr>
          <p:cNvPr id="10" name="Group 9">
            <a:extLst>
              <a:ext uri="{FF2B5EF4-FFF2-40B4-BE49-F238E27FC236}">
                <a16:creationId xmlns:a16="http://schemas.microsoft.com/office/drawing/2014/main" id="{1534E7A6-8F2A-45FC-A157-6902678A2D73}"/>
              </a:ext>
            </a:extLst>
          </p:cNvPr>
          <p:cNvGrpSpPr/>
          <p:nvPr/>
        </p:nvGrpSpPr>
        <p:grpSpPr>
          <a:xfrm>
            <a:off x="36606" y="134667"/>
            <a:ext cx="9107394" cy="4901378"/>
            <a:chOff x="36606" y="153570"/>
            <a:chExt cx="12155394" cy="6486035"/>
          </a:xfrm>
        </p:grpSpPr>
        <p:grpSp>
          <p:nvGrpSpPr>
            <p:cNvPr id="11" name="Group 10">
              <a:extLst>
                <a:ext uri="{FF2B5EF4-FFF2-40B4-BE49-F238E27FC236}">
                  <a16:creationId xmlns:a16="http://schemas.microsoft.com/office/drawing/2014/main" id="{619DE8CE-7E7C-49C2-B5B2-A83F57626DAD}"/>
                </a:ext>
              </a:extLst>
            </p:cNvPr>
            <p:cNvGrpSpPr/>
            <p:nvPr/>
          </p:nvGrpSpPr>
          <p:grpSpPr>
            <a:xfrm>
              <a:off x="36606" y="893490"/>
              <a:ext cx="12155394" cy="5746115"/>
              <a:chOff x="53574" y="759313"/>
              <a:chExt cx="12155394" cy="5746115"/>
            </a:xfrm>
          </p:grpSpPr>
          <p:sp>
            <p:nvSpPr>
              <p:cNvPr id="13" name="Rectangle 12">
                <a:extLst>
                  <a:ext uri="{FF2B5EF4-FFF2-40B4-BE49-F238E27FC236}">
                    <a16:creationId xmlns:a16="http://schemas.microsoft.com/office/drawing/2014/main" id="{2B84251A-A092-4FA2-8ECA-C5D4C348CA98}"/>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55F75C2-5F86-4258-893C-E757C5B96C79}"/>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descr="Icon&#10;&#10;Description automatically generated with medium confidence">
              <a:extLst>
                <a:ext uri="{FF2B5EF4-FFF2-40B4-BE49-F238E27FC236}">
                  <a16:creationId xmlns:a16="http://schemas.microsoft.com/office/drawing/2014/main" id="{5E844ADC-EF3B-4C63-9012-2890E1C6E2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5" name="Picture 14">
            <a:extLst>
              <a:ext uri="{FF2B5EF4-FFF2-40B4-BE49-F238E27FC236}">
                <a16:creationId xmlns:a16="http://schemas.microsoft.com/office/drawing/2014/main" id="{027BBC71-2A2B-45A8-8D70-39FF7FBB5BD6}"/>
              </a:ext>
            </a:extLst>
          </p:cNvPr>
          <p:cNvPicPr>
            <a:picLocks noChangeAspect="1"/>
          </p:cNvPicPr>
          <p:nvPr/>
        </p:nvPicPr>
        <p:blipFill>
          <a:blip r:embed="rId6"/>
          <a:stretch>
            <a:fillRect/>
          </a:stretch>
        </p:blipFill>
        <p:spPr>
          <a:xfrm>
            <a:off x="5801445" y="4580218"/>
            <a:ext cx="3342555" cy="563282"/>
          </a:xfrm>
          <a:prstGeom prst="rect">
            <a:avLst/>
          </a:prstGeom>
        </p:spPr>
      </p:pic>
      <p:sp>
        <p:nvSpPr>
          <p:cNvPr id="16" name="TextBox 15">
            <a:extLst>
              <a:ext uri="{FF2B5EF4-FFF2-40B4-BE49-F238E27FC236}">
                <a16:creationId xmlns:a16="http://schemas.microsoft.com/office/drawing/2014/main" id="{9A2614A0-B2E3-44CE-9D4A-D0741B180CA9}"/>
              </a:ext>
            </a:extLst>
          </p:cNvPr>
          <p:cNvSpPr txBox="1"/>
          <p:nvPr/>
        </p:nvSpPr>
        <p:spPr>
          <a:xfrm>
            <a:off x="1452282" y="4802521"/>
            <a:ext cx="1404552" cy="230832"/>
          </a:xfrm>
          <a:prstGeom prst="rect">
            <a:avLst/>
          </a:prstGeom>
          <a:noFill/>
        </p:spPr>
        <p:txBody>
          <a:bodyPr wrap="none" rtlCol="0">
            <a:spAutoFit/>
          </a:bodyPr>
          <a:lstStyle/>
          <a:p>
            <a:r>
              <a:rPr lang="en-IN" sz="900" dirty="0"/>
              <a:t>Source : #Cybersafeforher</a:t>
            </a:r>
          </a:p>
        </p:txBody>
      </p:sp>
      <p:sp>
        <p:nvSpPr>
          <p:cNvPr id="2" name="Rectangle 1">
            <a:extLst>
              <a:ext uri="{FF2B5EF4-FFF2-40B4-BE49-F238E27FC236}">
                <a16:creationId xmlns:a16="http://schemas.microsoft.com/office/drawing/2014/main" id="{1E86EA19-3C9A-71F9-7899-D58978C194A3}"/>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303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435158" y="756381"/>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CYBER SEXTING: </a:t>
            </a:r>
          </a:p>
        </p:txBody>
      </p:sp>
      <p:sp>
        <p:nvSpPr>
          <p:cNvPr id="364547" name="Rectangle 3"/>
          <p:cNvSpPr>
            <a:spLocks noGrp="1" noChangeArrowheads="1"/>
          </p:cNvSpPr>
          <p:nvPr>
            <p:ph type="body" idx="1"/>
          </p:nvPr>
        </p:nvSpPr>
        <p:spPr>
          <a:xfrm>
            <a:off x="3435158" y="1200150"/>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2000" dirty="0">
                <a:latin typeface="Agency FB" panose="020B0503020202020204" pitchFamily="34" charset="0"/>
              </a:rPr>
              <a:t>WHAT IS CYBER SEXTING?</a:t>
            </a:r>
          </a:p>
          <a:p>
            <a:pPr marL="603250" lvl="1" indent="0" defTabSz="457200">
              <a:lnSpc>
                <a:spcPct val="90000"/>
              </a:lnSpc>
              <a:spcBef>
                <a:spcPts val="1000"/>
              </a:spcBef>
              <a:buSzPct val="80000"/>
              <a:buNone/>
            </a:pPr>
            <a:r>
              <a:rPr lang="en-US" sz="1600" dirty="0">
                <a:latin typeface="Agency FB" panose="020B0503020202020204" pitchFamily="34" charset="0"/>
              </a:rPr>
              <a:t>Cyber Sexting refers to a range of </a:t>
            </a:r>
            <a:r>
              <a:rPr lang="en-US" sz="1600" dirty="0" err="1">
                <a:latin typeface="Agency FB" panose="020B0503020202020204" pitchFamily="34" charset="0"/>
              </a:rPr>
              <a:t>behaviours</a:t>
            </a:r>
            <a:r>
              <a:rPr lang="en-US" sz="1600" dirty="0">
                <a:latin typeface="Agency FB" panose="020B0503020202020204" pitchFamily="34" charset="0"/>
              </a:rPr>
              <a:t> involving the creation and transmission of sexual content through electronic media. Though sexting in itself is not cyberbullying, but when consensual images shared under the context of a private relationship are subsequently used to publicly humiliate, and degenerate reputations, with a clear intent to harm, then cyberbullying or Revenge Porn may be said to have occurred. </a:t>
            </a:r>
          </a:p>
          <a:p>
            <a:pPr marL="603250" lvl="1" indent="0" defTabSz="457200">
              <a:lnSpc>
                <a:spcPct val="90000"/>
              </a:lnSpc>
              <a:spcBef>
                <a:spcPts val="1000"/>
              </a:spcBef>
              <a:buSzPct val="80000"/>
              <a:buNone/>
            </a:pPr>
            <a:r>
              <a:rPr lang="en-US" sz="1600" dirty="0">
                <a:latin typeface="Agency FB" panose="020B0503020202020204" pitchFamily="34" charset="0"/>
              </a:rPr>
              <a:t>Psychologist, Dr. </a:t>
            </a:r>
            <a:r>
              <a:rPr lang="en-US" sz="1600" dirty="0" err="1">
                <a:latin typeface="Agency FB" panose="020B0503020202020204" pitchFamily="34" charset="0"/>
              </a:rPr>
              <a:t>Latha</a:t>
            </a:r>
            <a:r>
              <a:rPr lang="en-US" sz="1600" dirty="0">
                <a:latin typeface="Agency FB" panose="020B0503020202020204" pitchFamily="34" charset="0"/>
              </a:rPr>
              <a:t> Janaki said that teenagers know the dangers of sexting. But they often do it in the wake of peer pressure, they feel that their self-esteem is at stake if they don't do the same. Often, girls are emotionally blackmailed by their boyfriends and they comply due to the fear of being left out from a social circle</a:t>
            </a:r>
            <a:r>
              <a:rPr lang="en-US" sz="1450" dirty="0">
                <a:latin typeface="Agency FB" panose="020B0503020202020204" pitchFamily="34" charset="0"/>
              </a:rPr>
              <a:t>.</a:t>
            </a:r>
          </a:p>
        </p:txBody>
      </p:sp>
      <p:pic>
        <p:nvPicPr>
          <p:cNvPr id="13" name="image7.png">
            <a:extLst>
              <a:ext uri="{FF2B5EF4-FFF2-40B4-BE49-F238E27FC236}">
                <a16:creationId xmlns:a16="http://schemas.microsoft.com/office/drawing/2014/main" id="{A7CA752D-43BD-4E52-8649-66D121F9D459}"/>
              </a:ext>
            </a:extLst>
          </p:cNvPr>
          <p:cNvPicPr/>
          <p:nvPr/>
        </p:nvPicPr>
        <p:blipFill>
          <a:blip r:embed="rId2"/>
          <a:srcRect/>
          <a:stretch>
            <a:fillRect/>
          </a:stretch>
        </p:blipFill>
        <p:spPr>
          <a:xfrm>
            <a:off x="153261" y="1825285"/>
            <a:ext cx="3466603" cy="2118065"/>
          </a:xfrm>
          <a:prstGeom prst="rect">
            <a:avLst/>
          </a:prstGeom>
          <a:ln/>
        </p:spPr>
      </p:pic>
      <p:grpSp>
        <p:nvGrpSpPr>
          <p:cNvPr id="5" name="Group 4">
            <a:extLst>
              <a:ext uri="{FF2B5EF4-FFF2-40B4-BE49-F238E27FC236}">
                <a16:creationId xmlns:a16="http://schemas.microsoft.com/office/drawing/2014/main" id="{4F05DB6C-DC45-4D88-88AA-ECA84443654C}"/>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7B671B2A-7DBB-43A1-AC4A-3B3D24F1FB77}"/>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C35454EF-C5CC-4FA3-BDF2-9E426AF9195A}"/>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F373B9-CE9C-42FD-9E6E-1437628D223F}"/>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6DF89ECF-262F-4177-A0DB-A827D1302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a:extLst>
              <a:ext uri="{FF2B5EF4-FFF2-40B4-BE49-F238E27FC236}">
                <a16:creationId xmlns:a16="http://schemas.microsoft.com/office/drawing/2014/main" id="{C9FD4E83-625C-4F28-88C4-4DEC9F5F11CE}"/>
              </a:ext>
            </a:extLst>
          </p:cNvPr>
          <p:cNvPicPr>
            <a:picLocks noChangeAspect="1"/>
          </p:cNvPicPr>
          <p:nvPr/>
        </p:nvPicPr>
        <p:blipFill>
          <a:blip r:embed="rId4"/>
          <a:stretch>
            <a:fillRect/>
          </a:stretch>
        </p:blipFill>
        <p:spPr>
          <a:xfrm>
            <a:off x="5801445" y="4580218"/>
            <a:ext cx="3342555" cy="563282"/>
          </a:xfrm>
          <a:prstGeom prst="rect">
            <a:avLst/>
          </a:prstGeom>
        </p:spPr>
      </p:pic>
      <p:pic>
        <p:nvPicPr>
          <p:cNvPr id="14" name="Picture 13" descr="A picture containing device&#10;&#10;Description automatically generated">
            <a:extLst>
              <a:ext uri="{FF2B5EF4-FFF2-40B4-BE49-F238E27FC236}">
                <a16:creationId xmlns:a16="http://schemas.microsoft.com/office/drawing/2014/main" id="{09943687-056B-41FC-BB6E-ED1EB245AA48}"/>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9C89327D-AE6B-1DB6-E9E3-21AEA55241D9}"/>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9477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619864" y="682510"/>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CYBER SEXTING: </a:t>
            </a:r>
          </a:p>
        </p:txBody>
      </p:sp>
      <p:sp>
        <p:nvSpPr>
          <p:cNvPr id="364547" name="Rectangle 3"/>
          <p:cNvSpPr>
            <a:spLocks noGrp="1" noChangeArrowheads="1"/>
          </p:cNvSpPr>
          <p:nvPr>
            <p:ph type="body" idx="1"/>
          </p:nvPr>
        </p:nvSpPr>
        <p:spPr>
          <a:xfrm>
            <a:off x="3494151" y="1005398"/>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2000" dirty="0">
                <a:latin typeface="Agency FB" panose="020B0503020202020204" pitchFamily="34" charset="0"/>
              </a:rPr>
              <a:t> CASE STUDY-CYBER SEXTING</a:t>
            </a:r>
          </a:p>
          <a:p>
            <a:pPr marL="146050" indent="0" defTabSz="457200">
              <a:lnSpc>
                <a:spcPct val="90000"/>
              </a:lnSpc>
              <a:spcBef>
                <a:spcPts val="1000"/>
              </a:spcBef>
              <a:buSzPct val="80000"/>
              <a:buNone/>
            </a:pPr>
            <a:r>
              <a:rPr lang="en-US" sz="1600" dirty="0">
                <a:latin typeface="Agency FB" panose="020B0503020202020204" pitchFamily="34" charset="0"/>
              </a:rPr>
              <a:t>-REVENGE PORN:</a:t>
            </a:r>
          </a:p>
          <a:p>
            <a:pPr marL="603250" lvl="1" indent="0" defTabSz="457200">
              <a:lnSpc>
                <a:spcPct val="90000"/>
              </a:lnSpc>
              <a:spcBef>
                <a:spcPts val="1000"/>
              </a:spcBef>
              <a:buSzPct val="80000"/>
              <a:buNone/>
            </a:pPr>
            <a:r>
              <a:rPr lang="en-US" sz="1600" dirty="0">
                <a:latin typeface="Agency FB" panose="020B0503020202020204" pitchFamily="34" charset="0"/>
              </a:rPr>
              <a:t>Swati*, an 18 year old was informed by her friends about her explicit photographs, which were being circulated on Instagram. These were the same photographs which she had sent to her boyfriend. In this non-consensual act, the boy showed the photos to students from another school. The boys who saw the photographs contacted Swati and asked for sexual </a:t>
            </a:r>
            <a:r>
              <a:rPr lang="en-US" sz="1600" dirty="0" err="1">
                <a:latin typeface="Agency FB" panose="020B0503020202020204" pitchFamily="34" charset="0"/>
              </a:rPr>
              <a:t>favours</a:t>
            </a:r>
            <a:r>
              <a:rPr lang="en-US" sz="1600" dirty="0">
                <a:latin typeface="Agency FB" panose="020B0503020202020204" pitchFamily="34" charset="0"/>
              </a:rPr>
              <a:t>. </a:t>
            </a:r>
          </a:p>
          <a:p>
            <a:pPr marL="603250" lvl="1" indent="0" defTabSz="457200">
              <a:lnSpc>
                <a:spcPct val="90000"/>
              </a:lnSpc>
              <a:spcBef>
                <a:spcPts val="1000"/>
              </a:spcBef>
              <a:buSzPct val="80000"/>
              <a:buNone/>
            </a:pPr>
            <a:r>
              <a:rPr lang="en-US" sz="1600" dirty="0">
                <a:latin typeface="Agency FB" panose="020B0503020202020204" pitchFamily="34" charset="0"/>
              </a:rPr>
              <a:t>(* The name has been changed to protect identities)</a:t>
            </a:r>
          </a:p>
          <a:p>
            <a:pPr marL="603250" lvl="1" indent="0" defTabSz="457200">
              <a:lnSpc>
                <a:spcPct val="90000"/>
              </a:lnSpc>
              <a:spcBef>
                <a:spcPts val="1000"/>
              </a:spcBef>
              <a:buSzPct val="80000"/>
              <a:buNone/>
            </a:pPr>
            <a:r>
              <a:rPr lang="en-US" sz="1600" dirty="0">
                <a:latin typeface="Agency FB" panose="020B0503020202020204" pitchFamily="34" charset="0"/>
              </a:rPr>
              <a:t>While falling prey to such a case, According to Dr. </a:t>
            </a:r>
            <a:r>
              <a:rPr lang="en-US" sz="1600" dirty="0" err="1">
                <a:latin typeface="Agency FB" panose="020B0503020202020204" pitchFamily="34" charset="0"/>
              </a:rPr>
              <a:t>Latha</a:t>
            </a:r>
            <a:r>
              <a:rPr lang="en-US" sz="1600" dirty="0">
                <a:latin typeface="Agency FB" panose="020B0503020202020204" pitchFamily="34" charset="0"/>
              </a:rPr>
              <a:t>, parents must be friendly with their children and give them confidence. Whereas, Children should inform their parents as soon as possible. Instead of chiding them, parents should take them to a psychologist for counselling if the need arises.</a:t>
            </a:r>
            <a:endParaRPr lang="en-US" sz="1100" dirty="0">
              <a:latin typeface="Agency FB" panose="020B0503020202020204" pitchFamily="34" charset="0"/>
            </a:endParaRPr>
          </a:p>
        </p:txBody>
      </p:sp>
      <p:pic>
        <p:nvPicPr>
          <p:cNvPr id="13" name="image7.png">
            <a:extLst>
              <a:ext uri="{FF2B5EF4-FFF2-40B4-BE49-F238E27FC236}">
                <a16:creationId xmlns:a16="http://schemas.microsoft.com/office/drawing/2014/main" id="{A7CA752D-43BD-4E52-8649-66D121F9D459}"/>
              </a:ext>
            </a:extLst>
          </p:cNvPr>
          <p:cNvPicPr/>
          <p:nvPr/>
        </p:nvPicPr>
        <p:blipFill>
          <a:blip r:embed="rId2"/>
          <a:srcRect/>
          <a:stretch>
            <a:fillRect/>
          </a:stretch>
        </p:blipFill>
        <p:spPr>
          <a:xfrm>
            <a:off x="153261" y="1825285"/>
            <a:ext cx="3466603" cy="2118065"/>
          </a:xfrm>
          <a:prstGeom prst="rect">
            <a:avLst/>
          </a:prstGeom>
          <a:ln/>
        </p:spPr>
      </p:pic>
      <p:grpSp>
        <p:nvGrpSpPr>
          <p:cNvPr id="12" name="Group 11">
            <a:extLst>
              <a:ext uri="{FF2B5EF4-FFF2-40B4-BE49-F238E27FC236}">
                <a16:creationId xmlns:a16="http://schemas.microsoft.com/office/drawing/2014/main" id="{53A1BE0B-D381-40F1-9CE4-0A939BFC2FB7}"/>
              </a:ext>
            </a:extLst>
          </p:cNvPr>
          <p:cNvGrpSpPr/>
          <p:nvPr/>
        </p:nvGrpSpPr>
        <p:grpSpPr>
          <a:xfrm>
            <a:off x="36606" y="134667"/>
            <a:ext cx="9107394" cy="4901378"/>
            <a:chOff x="36606" y="153570"/>
            <a:chExt cx="12155394" cy="6486035"/>
          </a:xfrm>
        </p:grpSpPr>
        <p:grpSp>
          <p:nvGrpSpPr>
            <p:cNvPr id="14" name="Group 13">
              <a:extLst>
                <a:ext uri="{FF2B5EF4-FFF2-40B4-BE49-F238E27FC236}">
                  <a16:creationId xmlns:a16="http://schemas.microsoft.com/office/drawing/2014/main" id="{73647BAC-E447-4635-BB3D-C484DD10B27E}"/>
                </a:ext>
              </a:extLst>
            </p:cNvPr>
            <p:cNvGrpSpPr/>
            <p:nvPr/>
          </p:nvGrpSpPr>
          <p:grpSpPr>
            <a:xfrm>
              <a:off x="36606" y="893490"/>
              <a:ext cx="12155394" cy="5746115"/>
              <a:chOff x="53574" y="759313"/>
              <a:chExt cx="12155394" cy="5746115"/>
            </a:xfrm>
          </p:grpSpPr>
          <p:sp>
            <p:nvSpPr>
              <p:cNvPr id="18" name="Rectangle 17">
                <a:extLst>
                  <a:ext uri="{FF2B5EF4-FFF2-40B4-BE49-F238E27FC236}">
                    <a16:creationId xmlns:a16="http://schemas.microsoft.com/office/drawing/2014/main" id="{23A844F8-1D5A-47E3-9523-297A963E37AD}"/>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DD29DE-9257-4C95-9953-FC748BACD1EB}"/>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Icon&#10;&#10;Description automatically generated with medium confidence">
              <a:extLst>
                <a:ext uri="{FF2B5EF4-FFF2-40B4-BE49-F238E27FC236}">
                  <a16:creationId xmlns:a16="http://schemas.microsoft.com/office/drawing/2014/main" id="{F4CAB56B-F9CD-4396-9A46-5B32FE444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20" name="Picture 19">
            <a:extLst>
              <a:ext uri="{FF2B5EF4-FFF2-40B4-BE49-F238E27FC236}">
                <a16:creationId xmlns:a16="http://schemas.microsoft.com/office/drawing/2014/main" id="{1C699D73-A45A-4F6E-B326-06EA98E9BF84}"/>
              </a:ext>
            </a:extLst>
          </p:cNvPr>
          <p:cNvPicPr>
            <a:picLocks noChangeAspect="1"/>
          </p:cNvPicPr>
          <p:nvPr/>
        </p:nvPicPr>
        <p:blipFill>
          <a:blip r:embed="rId4"/>
          <a:stretch>
            <a:fillRect/>
          </a:stretch>
        </p:blipFill>
        <p:spPr>
          <a:xfrm>
            <a:off x="5801445" y="4572000"/>
            <a:ext cx="3342555" cy="571500"/>
          </a:xfrm>
          <a:prstGeom prst="rect">
            <a:avLst/>
          </a:prstGeom>
        </p:spPr>
      </p:pic>
      <p:pic>
        <p:nvPicPr>
          <p:cNvPr id="21" name="Picture 20" descr="A picture containing device&#10;&#10;Description automatically generated">
            <a:extLst>
              <a:ext uri="{FF2B5EF4-FFF2-40B4-BE49-F238E27FC236}">
                <a16:creationId xmlns:a16="http://schemas.microsoft.com/office/drawing/2014/main" id="{ABDAFCE5-F90A-4CC6-AEA6-91A91F87775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12A4C02B-A441-48FF-A8AE-D2E54A6956CA}"/>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18103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188306C-F894-4FA4-8B54-282C3CCDBD97}"/>
              </a:ext>
            </a:extLst>
          </p:cNvPr>
          <p:cNvGrpSpPr/>
          <p:nvPr/>
        </p:nvGrpSpPr>
        <p:grpSpPr>
          <a:xfrm>
            <a:off x="36606" y="134667"/>
            <a:ext cx="9107394" cy="4901378"/>
            <a:chOff x="36606" y="153570"/>
            <a:chExt cx="12155394" cy="6486035"/>
          </a:xfrm>
        </p:grpSpPr>
        <p:grpSp>
          <p:nvGrpSpPr>
            <p:cNvPr id="5" name="Group 4">
              <a:extLst>
                <a:ext uri="{FF2B5EF4-FFF2-40B4-BE49-F238E27FC236}">
                  <a16:creationId xmlns:a16="http://schemas.microsoft.com/office/drawing/2014/main" id="{4F972A03-305C-421D-BB9C-349AD84CC4F9}"/>
                </a:ext>
              </a:extLst>
            </p:cNvPr>
            <p:cNvGrpSpPr/>
            <p:nvPr/>
          </p:nvGrpSpPr>
          <p:grpSpPr>
            <a:xfrm>
              <a:off x="36606" y="893490"/>
              <a:ext cx="12155394" cy="5746115"/>
              <a:chOff x="53574" y="759313"/>
              <a:chExt cx="12155394" cy="5746115"/>
            </a:xfrm>
          </p:grpSpPr>
          <p:sp>
            <p:nvSpPr>
              <p:cNvPr id="7" name="Rectangle 6">
                <a:extLst>
                  <a:ext uri="{FF2B5EF4-FFF2-40B4-BE49-F238E27FC236}">
                    <a16:creationId xmlns:a16="http://schemas.microsoft.com/office/drawing/2014/main" id="{42B19740-C663-4F86-B1C6-5366E1EA001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1835B75-A331-472E-BCE4-BD50C7DE884B}"/>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22B2B5B0-79E8-48BF-98F0-6A99E57E2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9" name="Picture 8">
            <a:extLst>
              <a:ext uri="{FF2B5EF4-FFF2-40B4-BE49-F238E27FC236}">
                <a16:creationId xmlns:a16="http://schemas.microsoft.com/office/drawing/2014/main" id="{21593979-6540-4F61-A367-F35F36A918AD}"/>
              </a:ext>
            </a:extLst>
          </p:cNvPr>
          <p:cNvPicPr>
            <a:picLocks noChangeAspect="1"/>
          </p:cNvPicPr>
          <p:nvPr/>
        </p:nvPicPr>
        <p:blipFill>
          <a:blip r:embed="rId3"/>
          <a:stretch>
            <a:fillRect/>
          </a:stretch>
        </p:blipFill>
        <p:spPr>
          <a:xfrm>
            <a:off x="5801445" y="4572000"/>
            <a:ext cx="3342555" cy="571500"/>
          </a:xfrm>
          <a:prstGeom prst="rect">
            <a:avLst/>
          </a:prstGeom>
        </p:spPr>
      </p:pic>
      <p:pic>
        <p:nvPicPr>
          <p:cNvPr id="10" name="Picture 9" descr="A picture containing device&#10;&#10;Description automatically generated">
            <a:extLst>
              <a:ext uri="{FF2B5EF4-FFF2-40B4-BE49-F238E27FC236}">
                <a16:creationId xmlns:a16="http://schemas.microsoft.com/office/drawing/2014/main" id="{3FDEB063-F50A-4CD4-87D4-7663BABFCC9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pic>
        <p:nvPicPr>
          <p:cNvPr id="12" name="Picture 11">
            <a:extLst>
              <a:ext uri="{FF2B5EF4-FFF2-40B4-BE49-F238E27FC236}">
                <a16:creationId xmlns:a16="http://schemas.microsoft.com/office/drawing/2014/main" id="{6F4E66A3-B0A5-4733-A4D0-E9983FAB45F1}"/>
              </a:ext>
            </a:extLst>
          </p:cNvPr>
          <p:cNvPicPr>
            <a:picLocks noChangeAspect="1"/>
          </p:cNvPicPr>
          <p:nvPr/>
        </p:nvPicPr>
        <p:blipFill>
          <a:blip r:embed="rId5"/>
          <a:stretch>
            <a:fillRect/>
          </a:stretch>
        </p:blipFill>
        <p:spPr>
          <a:xfrm>
            <a:off x="774780" y="1070819"/>
            <a:ext cx="3119406" cy="3588218"/>
          </a:xfrm>
          <a:prstGeom prst="rect">
            <a:avLst/>
          </a:prstGeom>
        </p:spPr>
      </p:pic>
      <p:pic>
        <p:nvPicPr>
          <p:cNvPr id="14" name="Picture 13">
            <a:extLst>
              <a:ext uri="{FF2B5EF4-FFF2-40B4-BE49-F238E27FC236}">
                <a16:creationId xmlns:a16="http://schemas.microsoft.com/office/drawing/2014/main" id="{5DB2ECF5-743C-482F-B09D-111580443FEA}"/>
              </a:ext>
            </a:extLst>
          </p:cNvPr>
          <p:cNvPicPr>
            <a:picLocks noChangeAspect="1"/>
          </p:cNvPicPr>
          <p:nvPr/>
        </p:nvPicPr>
        <p:blipFill>
          <a:blip r:embed="rId6"/>
          <a:stretch>
            <a:fillRect/>
          </a:stretch>
        </p:blipFill>
        <p:spPr>
          <a:xfrm>
            <a:off x="4590303" y="1070819"/>
            <a:ext cx="3581774" cy="3536908"/>
          </a:xfrm>
          <a:prstGeom prst="rect">
            <a:avLst/>
          </a:prstGeom>
        </p:spPr>
      </p:pic>
      <p:sp>
        <p:nvSpPr>
          <p:cNvPr id="15" name="TextBox 14">
            <a:extLst>
              <a:ext uri="{FF2B5EF4-FFF2-40B4-BE49-F238E27FC236}">
                <a16:creationId xmlns:a16="http://schemas.microsoft.com/office/drawing/2014/main" id="{B9A6D34E-C695-4ECF-8A68-83725182877C}"/>
              </a:ext>
            </a:extLst>
          </p:cNvPr>
          <p:cNvSpPr txBox="1"/>
          <p:nvPr/>
        </p:nvSpPr>
        <p:spPr>
          <a:xfrm>
            <a:off x="1452282" y="4802521"/>
            <a:ext cx="1404552" cy="230832"/>
          </a:xfrm>
          <a:prstGeom prst="rect">
            <a:avLst/>
          </a:prstGeom>
          <a:noFill/>
        </p:spPr>
        <p:txBody>
          <a:bodyPr wrap="none" rtlCol="0">
            <a:spAutoFit/>
          </a:bodyPr>
          <a:lstStyle/>
          <a:p>
            <a:r>
              <a:rPr lang="en-IN" sz="900" dirty="0"/>
              <a:t>Source : #Cybersafeforher</a:t>
            </a:r>
          </a:p>
        </p:txBody>
      </p:sp>
      <p:sp>
        <p:nvSpPr>
          <p:cNvPr id="2" name="Rectangle 1">
            <a:extLst>
              <a:ext uri="{FF2B5EF4-FFF2-40B4-BE49-F238E27FC236}">
                <a16:creationId xmlns:a16="http://schemas.microsoft.com/office/drawing/2014/main" id="{44630AA6-4085-DD6C-5133-44F6F43E621A}"/>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380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188306C-F894-4FA4-8B54-282C3CCDBD97}"/>
              </a:ext>
            </a:extLst>
          </p:cNvPr>
          <p:cNvGrpSpPr/>
          <p:nvPr/>
        </p:nvGrpSpPr>
        <p:grpSpPr>
          <a:xfrm>
            <a:off x="36606" y="134667"/>
            <a:ext cx="9107394" cy="4901378"/>
            <a:chOff x="36606" y="153570"/>
            <a:chExt cx="12155394" cy="6486035"/>
          </a:xfrm>
        </p:grpSpPr>
        <p:grpSp>
          <p:nvGrpSpPr>
            <p:cNvPr id="5" name="Group 4">
              <a:extLst>
                <a:ext uri="{FF2B5EF4-FFF2-40B4-BE49-F238E27FC236}">
                  <a16:creationId xmlns:a16="http://schemas.microsoft.com/office/drawing/2014/main" id="{4F972A03-305C-421D-BB9C-349AD84CC4F9}"/>
                </a:ext>
              </a:extLst>
            </p:cNvPr>
            <p:cNvGrpSpPr/>
            <p:nvPr/>
          </p:nvGrpSpPr>
          <p:grpSpPr>
            <a:xfrm>
              <a:off x="36606" y="893490"/>
              <a:ext cx="12155394" cy="5746115"/>
              <a:chOff x="53574" y="759313"/>
              <a:chExt cx="12155394" cy="5746115"/>
            </a:xfrm>
          </p:grpSpPr>
          <p:sp>
            <p:nvSpPr>
              <p:cNvPr id="7" name="Rectangle 6">
                <a:extLst>
                  <a:ext uri="{FF2B5EF4-FFF2-40B4-BE49-F238E27FC236}">
                    <a16:creationId xmlns:a16="http://schemas.microsoft.com/office/drawing/2014/main" id="{42B19740-C663-4F86-B1C6-5366E1EA0017}"/>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1835B75-A331-472E-BCE4-BD50C7DE884B}"/>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Icon&#10;&#10;Description automatically generated with medium confidence">
              <a:extLst>
                <a:ext uri="{FF2B5EF4-FFF2-40B4-BE49-F238E27FC236}">
                  <a16:creationId xmlns:a16="http://schemas.microsoft.com/office/drawing/2014/main" id="{22B2B5B0-79E8-48BF-98F0-6A99E57E2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9" name="Picture 8">
            <a:extLst>
              <a:ext uri="{FF2B5EF4-FFF2-40B4-BE49-F238E27FC236}">
                <a16:creationId xmlns:a16="http://schemas.microsoft.com/office/drawing/2014/main" id="{21593979-6540-4F61-A367-F35F36A918AD}"/>
              </a:ext>
            </a:extLst>
          </p:cNvPr>
          <p:cNvPicPr>
            <a:picLocks noChangeAspect="1"/>
          </p:cNvPicPr>
          <p:nvPr/>
        </p:nvPicPr>
        <p:blipFill>
          <a:blip r:embed="rId3"/>
          <a:stretch>
            <a:fillRect/>
          </a:stretch>
        </p:blipFill>
        <p:spPr>
          <a:xfrm>
            <a:off x="5801445" y="4572000"/>
            <a:ext cx="3342555" cy="571500"/>
          </a:xfrm>
          <a:prstGeom prst="rect">
            <a:avLst/>
          </a:prstGeom>
        </p:spPr>
      </p:pic>
      <p:pic>
        <p:nvPicPr>
          <p:cNvPr id="10" name="Picture 9" descr="A picture containing device&#10;&#10;Description automatically generated">
            <a:extLst>
              <a:ext uri="{FF2B5EF4-FFF2-40B4-BE49-F238E27FC236}">
                <a16:creationId xmlns:a16="http://schemas.microsoft.com/office/drawing/2014/main" id="{3FDEB063-F50A-4CD4-87D4-7663BABFCC98}"/>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15" name="TextBox 14">
            <a:extLst>
              <a:ext uri="{FF2B5EF4-FFF2-40B4-BE49-F238E27FC236}">
                <a16:creationId xmlns:a16="http://schemas.microsoft.com/office/drawing/2014/main" id="{B9A6D34E-C695-4ECF-8A68-83725182877C}"/>
              </a:ext>
            </a:extLst>
          </p:cNvPr>
          <p:cNvSpPr txBox="1"/>
          <p:nvPr/>
        </p:nvSpPr>
        <p:spPr>
          <a:xfrm>
            <a:off x="1452282" y="4802521"/>
            <a:ext cx="1404552" cy="230832"/>
          </a:xfrm>
          <a:prstGeom prst="rect">
            <a:avLst/>
          </a:prstGeom>
          <a:noFill/>
        </p:spPr>
        <p:txBody>
          <a:bodyPr wrap="none" rtlCol="0">
            <a:spAutoFit/>
          </a:bodyPr>
          <a:lstStyle/>
          <a:p>
            <a:r>
              <a:rPr lang="en-IN" sz="900" dirty="0"/>
              <a:t>Source : #Cybersafeforher</a:t>
            </a:r>
          </a:p>
        </p:txBody>
      </p:sp>
      <p:pic>
        <p:nvPicPr>
          <p:cNvPr id="3" name="Picture 2">
            <a:extLst>
              <a:ext uri="{FF2B5EF4-FFF2-40B4-BE49-F238E27FC236}">
                <a16:creationId xmlns:a16="http://schemas.microsoft.com/office/drawing/2014/main" id="{9149F154-9625-4081-BF33-13D25A455FD3}"/>
              </a:ext>
            </a:extLst>
          </p:cNvPr>
          <p:cNvPicPr>
            <a:picLocks noChangeAspect="1"/>
          </p:cNvPicPr>
          <p:nvPr/>
        </p:nvPicPr>
        <p:blipFill>
          <a:blip r:embed="rId5"/>
          <a:stretch>
            <a:fillRect/>
          </a:stretch>
        </p:blipFill>
        <p:spPr>
          <a:xfrm>
            <a:off x="4011066" y="927335"/>
            <a:ext cx="3007496" cy="3695257"/>
          </a:xfrm>
          <a:prstGeom prst="rect">
            <a:avLst/>
          </a:prstGeom>
        </p:spPr>
      </p:pic>
      <p:sp>
        <p:nvSpPr>
          <p:cNvPr id="2" name="Rectangle 1">
            <a:extLst>
              <a:ext uri="{FF2B5EF4-FFF2-40B4-BE49-F238E27FC236}">
                <a16:creationId xmlns:a16="http://schemas.microsoft.com/office/drawing/2014/main" id="{0CE34BC9-9688-18C2-163C-FB3AE6D8F0A7}"/>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77594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362BEB1-0AFD-4057-90DA-DCEFEC4C4CC8}"/>
              </a:ext>
            </a:extLst>
          </p:cNvPr>
          <p:cNvGrpSpPr/>
          <p:nvPr/>
        </p:nvGrpSpPr>
        <p:grpSpPr>
          <a:xfrm>
            <a:off x="36606" y="121061"/>
            <a:ext cx="9107394" cy="4901378"/>
            <a:chOff x="36606" y="153570"/>
            <a:chExt cx="12155394" cy="6486035"/>
          </a:xfrm>
        </p:grpSpPr>
        <p:grpSp>
          <p:nvGrpSpPr>
            <p:cNvPr id="14" name="Group 13">
              <a:extLst>
                <a:ext uri="{FF2B5EF4-FFF2-40B4-BE49-F238E27FC236}">
                  <a16:creationId xmlns:a16="http://schemas.microsoft.com/office/drawing/2014/main" id="{FA020895-C1E1-4205-91DD-D4094842AF17}"/>
                </a:ext>
              </a:extLst>
            </p:cNvPr>
            <p:cNvGrpSpPr/>
            <p:nvPr/>
          </p:nvGrpSpPr>
          <p:grpSpPr>
            <a:xfrm>
              <a:off x="36606" y="893490"/>
              <a:ext cx="12155394" cy="5746115"/>
              <a:chOff x="53574" y="759313"/>
              <a:chExt cx="12155394" cy="5746115"/>
            </a:xfrm>
          </p:grpSpPr>
          <p:sp>
            <p:nvSpPr>
              <p:cNvPr id="18" name="Rectangle 17">
                <a:extLst>
                  <a:ext uri="{FF2B5EF4-FFF2-40B4-BE49-F238E27FC236}">
                    <a16:creationId xmlns:a16="http://schemas.microsoft.com/office/drawing/2014/main" id="{19401942-854A-4518-B4E3-F3C7D988C229}"/>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810C6A4-1E91-4F97-B076-D920496BC779}"/>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Icon&#10;&#10;Description automatically generated with medium confidence">
              <a:extLst>
                <a:ext uri="{FF2B5EF4-FFF2-40B4-BE49-F238E27FC236}">
                  <a16:creationId xmlns:a16="http://schemas.microsoft.com/office/drawing/2014/main" id="{B06D9F04-E1DB-4F5C-AEB8-991A5C14A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descr="A picture containing device&#10;&#10;Description automatically generated">
            <a:extLst>
              <a:ext uri="{FF2B5EF4-FFF2-40B4-BE49-F238E27FC236}">
                <a16:creationId xmlns:a16="http://schemas.microsoft.com/office/drawing/2014/main" id="{9B09CBE8-82DF-4AA6-AB9D-58E70987C364}"/>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3" name="Text Placeholder 2">
            <a:extLst>
              <a:ext uri="{FF2B5EF4-FFF2-40B4-BE49-F238E27FC236}">
                <a16:creationId xmlns:a16="http://schemas.microsoft.com/office/drawing/2014/main" id="{74D43178-FF25-46AC-8AA8-F626A3C2B899}"/>
              </a:ext>
            </a:extLst>
          </p:cNvPr>
          <p:cNvSpPr>
            <a:spLocks noGrp="1"/>
          </p:cNvSpPr>
          <p:nvPr>
            <p:ph type="body" idx="1"/>
          </p:nvPr>
        </p:nvSpPr>
        <p:spPr>
          <a:xfrm>
            <a:off x="654269" y="1567550"/>
            <a:ext cx="7882759" cy="2911200"/>
          </a:xfrm>
        </p:spPr>
        <p:txBody>
          <a:bodyPr/>
          <a:lstStyle/>
          <a:p>
            <a:r>
              <a:rPr lang="en-IN" sz="1800" dirty="0"/>
              <a:t>Recap of Module-2 </a:t>
            </a:r>
          </a:p>
          <a:p>
            <a:r>
              <a:rPr lang="en-IN" sz="1800" dirty="0"/>
              <a:t>Introduction to Online Frauds</a:t>
            </a:r>
          </a:p>
          <a:p>
            <a:r>
              <a:rPr lang="en-US" sz="1800" b="0" i="0" u="none" strike="noStrike" dirty="0">
                <a:solidFill>
                  <a:srgbClr val="000000"/>
                </a:solidFill>
                <a:effectLst/>
                <a:latin typeface="Calibri" panose="020F0502020204030204" pitchFamily="34" charset="0"/>
              </a:rPr>
              <a:t>Phishing attacks on emails &amp; messages - How to find fraud emails</a:t>
            </a:r>
            <a:r>
              <a:rPr lang="en-US" sz="1800" dirty="0"/>
              <a:t> </a:t>
            </a:r>
            <a:r>
              <a:rPr lang="en-IN" sz="1800" dirty="0"/>
              <a:t> </a:t>
            </a:r>
          </a:p>
          <a:p>
            <a:r>
              <a:rPr lang="en-IN" sz="1800" b="0" i="0" u="none" strike="noStrike" dirty="0">
                <a:solidFill>
                  <a:srgbClr val="000000"/>
                </a:solidFill>
                <a:effectLst/>
                <a:latin typeface="Calibri" panose="020F0502020204030204" pitchFamily="34" charset="0"/>
              </a:rPr>
              <a:t>Vishing Attacks</a:t>
            </a:r>
            <a:r>
              <a:rPr lang="en-IN" sz="1800" dirty="0"/>
              <a:t> </a:t>
            </a:r>
          </a:p>
          <a:p>
            <a:r>
              <a:rPr lang="en-IN" sz="1800" dirty="0"/>
              <a:t>Cyber Bullying ,Trolling, Sexting, Defamation</a:t>
            </a:r>
          </a:p>
          <a:p>
            <a:r>
              <a:rPr lang="en-IN" sz="1800" dirty="0"/>
              <a:t>Online Games and Frauds</a:t>
            </a:r>
          </a:p>
          <a:p>
            <a:r>
              <a:rPr lang="en-IN" sz="1800" dirty="0"/>
              <a:t>Mobile phone hack </a:t>
            </a:r>
          </a:p>
          <a:p>
            <a:r>
              <a:rPr lang="en-IN" sz="1800" dirty="0"/>
              <a:t>UPI Frauds</a:t>
            </a:r>
          </a:p>
          <a:p>
            <a:endParaRPr lang="en-IN" dirty="0">
              <a:highlight>
                <a:srgbClr val="FFFF00"/>
              </a:highlight>
            </a:endParaRPr>
          </a:p>
          <a:p>
            <a:endParaRPr lang="en-IN" dirty="0">
              <a:highlight>
                <a:srgbClr val="FFFF00"/>
              </a:highlight>
            </a:endParaRPr>
          </a:p>
        </p:txBody>
      </p:sp>
      <p:sp>
        <p:nvSpPr>
          <p:cNvPr id="7" name="TextBox 6">
            <a:extLst>
              <a:ext uri="{FF2B5EF4-FFF2-40B4-BE49-F238E27FC236}">
                <a16:creationId xmlns:a16="http://schemas.microsoft.com/office/drawing/2014/main" id="{70B053AD-F90E-481A-B172-A2C1CDE5D578}"/>
              </a:ext>
            </a:extLst>
          </p:cNvPr>
          <p:cNvSpPr txBox="1"/>
          <p:nvPr/>
        </p:nvSpPr>
        <p:spPr>
          <a:xfrm>
            <a:off x="961697" y="1103584"/>
            <a:ext cx="2869324" cy="461665"/>
          </a:xfrm>
          <a:prstGeom prst="rect">
            <a:avLst/>
          </a:prstGeom>
          <a:noFill/>
        </p:spPr>
        <p:txBody>
          <a:bodyPr wrap="square" rtlCol="0">
            <a:spAutoFit/>
          </a:bodyPr>
          <a:lstStyle/>
          <a:p>
            <a:r>
              <a:rPr lang="en-IN" sz="2400" b="1" dirty="0"/>
              <a:t>Module -3 </a:t>
            </a:r>
          </a:p>
        </p:txBody>
      </p:sp>
      <p:sp>
        <p:nvSpPr>
          <p:cNvPr id="2" name="Rectangle 1">
            <a:extLst>
              <a:ext uri="{FF2B5EF4-FFF2-40B4-BE49-F238E27FC236}">
                <a16:creationId xmlns:a16="http://schemas.microsoft.com/office/drawing/2014/main" id="{CE9D9CA4-1CAC-C9EA-82A0-D73A98163EA7}"/>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275076" y="722747"/>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CYBER DEFAMATION: </a:t>
            </a:r>
          </a:p>
        </p:txBody>
      </p:sp>
      <p:sp>
        <p:nvSpPr>
          <p:cNvPr id="364547" name="Rectangle 3"/>
          <p:cNvSpPr>
            <a:spLocks noGrp="1" noChangeArrowheads="1"/>
          </p:cNvSpPr>
          <p:nvPr>
            <p:ph type="body" idx="1"/>
          </p:nvPr>
        </p:nvSpPr>
        <p:spPr>
          <a:xfrm>
            <a:off x="3494151" y="1005398"/>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2000" dirty="0">
                <a:latin typeface="Agency FB" panose="020B0503020202020204" pitchFamily="34" charset="0"/>
              </a:rPr>
              <a:t>WHAT IS CYBER DEFAMATION?</a:t>
            </a:r>
          </a:p>
          <a:p>
            <a:pPr marL="603250" lvl="1" indent="0" defTabSz="457200">
              <a:lnSpc>
                <a:spcPct val="90000"/>
              </a:lnSpc>
              <a:spcBef>
                <a:spcPts val="1000"/>
              </a:spcBef>
              <a:buSzPct val="80000"/>
              <a:buNone/>
            </a:pPr>
            <a:r>
              <a:rPr lang="en-US" sz="1800" dirty="0">
                <a:latin typeface="Agency FB" panose="020B0503020202020204" pitchFamily="34" charset="0"/>
              </a:rPr>
              <a:t>Also known as internet defamation or online defamation in the world of internet and its users; Cyber Defamation is a new concept but it virtually defames a person through a new medium. The medium of defaming the individual’s identity is through the help of computers via the internet. If any individual posts or publishes some false statement about the other individual through internet or emails the individual having the defamatory statement with the intention to defame the other about whom the statement has been made would amount to cyber defamation. The defamation made to the individual through the internet is widespread and it's irreplaceable as the information is in public, to which everyone can access. Cyber defamation is amongst one of the most committed crimes. </a:t>
            </a:r>
            <a:endParaRPr lang="en-US" sz="1000" dirty="0">
              <a:latin typeface="Agency FB" panose="020B0503020202020204" pitchFamily="34" charset="0"/>
            </a:endParaRPr>
          </a:p>
        </p:txBody>
      </p:sp>
      <p:pic>
        <p:nvPicPr>
          <p:cNvPr id="11" name="image3.png">
            <a:extLst>
              <a:ext uri="{FF2B5EF4-FFF2-40B4-BE49-F238E27FC236}">
                <a16:creationId xmlns:a16="http://schemas.microsoft.com/office/drawing/2014/main" id="{53F13EAF-7E22-4B76-BAEC-42F6DCE5FC2C}"/>
              </a:ext>
            </a:extLst>
          </p:cNvPr>
          <p:cNvPicPr/>
          <p:nvPr/>
        </p:nvPicPr>
        <p:blipFill>
          <a:blip r:embed="rId2"/>
          <a:srcRect/>
          <a:stretch>
            <a:fillRect/>
          </a:stretch>
        </p:blipFill>
        <p:spPr>
          <a:xfrm>
            <a:off x="283594" y="1712107"/>
            <a:ext cx="3281516" cy="2599593"/>
          </a:xfrm>
          <a:prstGeom prst="rect">
            <a:avLst/>
          </a:prstGeom>
          <a:ln/>
        </p:spPr>
      </p:pic>
      <p:grpSp>
        <p:nvGrpSpPr>
          <p:cNvPr id="13" name="Group 12">
            <a:extLst>
              <a:ext uri="{FF2B5EF4-FFF2-40B4-BE49-F238E27FC236}">
                <a16:creationId xmlns:a16="http://schemas.microsoft.com/office/drawing/2014/main" id="{452E00FC-1819-48BE-B3A3-B30809AFA4E1}"/>
              </a:ext>
            </a:extLst>
          </p:cNvPr>
          <p:cNvGrpSpPr/>
          <p:nvPr/>
        </p:nvGrpSpPr>
        <p:grpSpPr>
          <a:xfrm>
            <a:off x="36606" y="121061"/>
            <a:ext cx="9107394" cy="4901378"/>
            <a:chOff x="36606" y="153570"/>
            <a:chExt cx="12155394" cy="6486035"/>
          </a:xfrm>
        </p:grpSpPr>
        <p:grpSp>
          <p:nvGrpSpPr>
            <p:cNvPr id="14" name="Group 13">
              <a:extLst>
                <a:ext uri="{FF2B5EF4-FFF2-40B4-BE49-F238E27FC236}">
                  <a16:creationId xmlns:a16="http://schemas.microsoft.com/office/drawing/2014/main" id="{494193FC-F4D3-4C5F-AAB2-BD3F7E68E4ED}"/>
                </a:ext>
              </a:extLst>
            </p:cNvPr>
            <p:cNvGrpSpPr/>
            <p:nvPr/>
          </p:nvGrpSpPr>
          <p:grpSpPr>
            <a:xfrm>
              <a:off x="36606" y="893490"/>
              <a:ext cx="12155394" cy="5746115"/>
              <a:chOff x="53574" y="759313"/>
              <a:chExt cx="12155394" cy="5746115"/>
            </a:xfrm>
          </p:grpSpPr>
          <p:sp>
            <p:nvSpPr>
              <p:cNvPr id="18" name="Rectangle 17">
                <a:extLst>
                  <a:ext uri="{FF2B5EF4-FFF2-40B4-BE49-F238E27FC236}">
                    <a16:creationId xmlns:a16="http://schemas.microsoft.com/office/drawing/2014/main" id="{4475A1AA-DF43-4906-BB2A-A2AAA8B7EF54}"/>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4353300-B42D-49B8-9E2C-7A9ADDFCB7D4}"/>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Icon&#10;&#10;Description automatically generated with medium confidence">
              <a:extLst>
                <a:ext uri="{FF2B5EF4-FFF2-40B4-BE49-F238E27FC236}">
                  <a16:creationId xmlns:a16="http://schemas.microsoft.com/office/drawing/2014/main" id="{C5409438-3082-4BA5-B315-FAEB95EC7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2" name="Picture 11">
            <a:extLst>
              <a:ext uri="{FF2B5EF4-FFF2-40B4-BE49-F238E27FC236}">
                <a16:creationId xmlns:a16="http://schemas.microsoft.com/office/drawing/2014/main" id="{0CC6A2B2-32CB-4F1E-98DB-BA4311BB26C8}"/>
              </a:ext>
            </a:extLst>
          </p:cNvPr>
          <p:cNvPicPr>
            <a:picLocks noChangeAspect="1"/>
          </p:cNvPicPr>
          <p:nvPr/>
        </p:nvPicPr>
        <p:blipFill>
          <a:blip r:embed="rId4"/>
          <a:stretch>
            <a:fillRect/>
          </a:stretch>
        </p:blipFill>
        <p:spPr>
          <a:xfrm>
            <a:off x="5801445" y="4580218"/>
            <a:ext cx="3342555" cy="563282"/>
          </a:xfrm>
          <a:prstGeom prst="rect">
            <a:avLst/>
          </a:prstGeom>
        </p:spPr>
      </p:pic>
      <p:pic>
        <p:nvPicPr>
          <p:cNvPr id="20" name="Picture 19" descr="A picture containing device&#10;&#10;Description automatically generated">
            <a:extLst>
              <a:ext uri="{FF2B5EF4-FFF2-40B4-BE49-F238E27FC236}">
                <a16:creationId xmlns:a16="http://schemas.microsoft.com/office/drawing/2014/main" id="{6794F5F8-F71A-42C8-A915-61D49CD2F478}"/>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984C4C9D-5B07-6B97-E8B8-E97C0F34DE04}"/>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52681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494151" y="695374"/>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CYBER DEFAMATION: </a:t>
            </a:r>
          </a:p>
        </p:txBody>
      </p:sp>
      <p:sp>
        <p:nvSpPr>
          <p:cNvPr id="364547" name="Rectangle 3"/>
          <p:cNvSpPr>
            <a:spLocks noGrp="1" noChangeArrowheads="1"/>
          </p:cNvSpPr>
          <p:nvPr>
            <p:ph type="body" idx="1"/>
          </p:nvPr>
        </p:nvSpPr>
        <p:spPr>
          <a:xfrm>
            <a:off x="3494151" y="1005398"/>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2400" dirty="0">
                <a:latin typeface="Agency FB" panose="020B0503020202020204" pitchFamily="34" charset="0"/>
              </a:rPr>
              <a:t>CASE STUDY- CYBER DEFAMATION</a:t>
            </a:r>
          </a:p>
          <a:p>
            <a:pPr marL="146050" indent="0" defTabSz="457200">
              <a:lnSpc>
                <a:spcPct val="90000"/>
              </a:lnSpc>
              <a:spcBef>
                <a:spcPts val="1000"/>
              </a:spcBef>
              <a:buSzPct val="80000"/>
              <a:buNone/>
            </a:pPr>
            <a:r>
              <a:rPr lang="en-US" sz="2400" dirty="0">
                <a:latin typeface="Agency FB" panose="020B0503020202020204" pitchFamily="34" charset="0"/>
              </a:rPr>
              <a:t>-STATE OF TAMIL NADU v. SUHAS KATTI</a:t>
            </a:r>
          </a:p>
          <a:p>
            <a:pPr marL="146050" indent="0" defTabSz="457200">
              <a:lnSpc>
                <a:spcPct val="90000"/>
              </a:lnSpc>
              <a:spcBef>
                <a:spcPts val="1000"/>
              </a:spcBef>
              <a:buSzPct val="80000"/>
              <a:buNone/>
            </a:pPr>
            <a:r>
              <a:rPr lang="en-US" sz="2000" dirty="0">
                <a:latin typeface="Agency FB" panose="020B0503020202020204" pitchFamily="34" charset="0"/>
              </a:rPr>
              <a:t>The accused was a family friend of the victim and wanted to marry her but she married another man which resulted in a Divorce. After her divorce, the accused persuaded her again and on her reluctance to marry him, he took the course of harassment through the Internet. The accused opened a false e-mail account in the name of the victim and posted defamatory, obscene, and annoying information about the victim.</a:t>
            </a:r>
          </a:p>
        </p:txBody>
      </p:sp>
      <p:pic>
        <p:nvPicPr>
          <p:cNvPr id="11" name="image3.png">
            <a:extLst>
              <a:ext uri="{FF2B5EF4-FFF2-40B4-BE49-F238E27FC236}">
                <a16:creationId xmlns:a16="http://schemas.microsoft.com/office/drawing/2014/main" id="{53F13EAF-7E22-4B76-BAEC-42F6DCE5FC2C}"/>
              </a:ext>
            </a:extLst>
          </p:cNvPr>
          <p:cNvPicPr/>
          <p:nvPr/>
        </p:nvPicPr>
        <p:blipFill>
          <a:blip r:embed="rId2"/>
          <a:srcRect/>
          <a:stretch>
            <a:fillRect/>
          </a:stretch>
        </p:blipFill>
        <p:spPr>
          <a:xfrm>
            <a:off x="283594" y="1712107"/>
            <a:ext cx="3281516" cy="2599593"/>
          </a:xfrm>
          <a:prstGeom prst="rect">
            <a:avLst/>
          </a:prstGeom>
          <a:ln/>
        </p:spPr>
      </p:pic>
      <p:grpSp>
        <p:nvGrpSpPr>
          <p:cNvPr id="5" name="Group 4">
            <a:extLst>
              <a:ext uri="{FF2B5EF4-FFF2-40B4-BE49-F238E27FC236}">
                <a16:creationId xmlns:a16="http://schemas.microsoft.com/office/drawing/2014/main" id="{C22B0061-B145-4680-9677-E8F792DE1DA1}"/>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F65921E7-4D67-42BE-99BA-8D730E7E963F}"/>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D8DD3D87-AF5B-49B4-9B1D-86B8A9ADAE3D}"/>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73DEDC-FE66-455A-975D-8938FAEEAECA}"/>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12BA996E-8EFA-4253-B223-32CF563C1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a:extLst>
              <a:ext uri="{FF2B5EF4-FFF2-40B4-BE49-F238E27FC236}">
                <a16:creationId xmlns:a16="http://schemas.microsoft.com/office/drawing/2014/main" id="{8194BA4F-8DDA-455A-8DE5-D283A23AD42C}"/>
              </a:ext>
            </a:extLst>
          </p:cNvPr>
          <p:cNvPicPr>
            <a:picLocks noChangeAspect="1"/>
          </p:cNvPicPr>
          <p:nvPr/>
        </p:nvPicPr>
        <p:blipFill>
          <a:blip r:embed="rId4"/>
          <a:stretch>
            <a:fillRect/>
          </a:stretch>
        </p:blipFill>
        <p:spPr>
          <a:xfrm>
            <a:off x="5801445" y="4580218"/>
            <a:ext cx="3342555" cy="563282"/>
          </a:xfrm>
          <a:prstGeom prst="rect">
            <a:avLst/>
          </a:prstGeom>
        </p:spPr>
      </p:pic>
      <p:pic>
        <p:nvPicPr>
          <p:cNvPr id="14" name="Picture 13" descr="A picture containing device&#10;&#10;Description automatically generated">
            <a:extLst>
              <a:ext uri="{FF2B5EF4-FFF2-40B4-BE49-F238E27FC236}">
                <a16:creationId xmlns:a16="http://schemas.microsoft.com/office/drawing/2014/main" id="{A27C4D13-8C23-4F8A-8458-D45AD9B70E24}"/>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A7D92F86-864F-28A1-F3F3-917A63DC6F77}"/>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16049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494151" y="794767"/>
            <a:ext cx="6940000" cy="1102409"/>
          </a:xfrm>
        </p:spPr>
        <p:txBody>
          <a:bodyPr vert="horz" lIns="91440" tIns="45720" rIns="91440" bIns="45720" rtlCol="0" anchor="t">
            <a:normAutofit/>
          </a:bodyPr>
          <a:lstStyle/>
          <a:p>
            <a:pPr defTabSz="457200">
              <a:spcBef>
                <a:spcPct val="0"/>
              </a:spcBef>
            </a:pPr>
            <a:r>
              <a:rPr lang="en-US" sz="3200" b="0" i="0" kern="1200" dirty="0">
                <a:solidFill>
                  <a:schemeClr val="tx2"/>
                </a:solidFill>
                <a:latin typeface="Absolute" pitchFamily="2" charset="0"/>
              </a:rPr>
              <a:t>CYBER DEFAMATION: </a:t>
            </a:r>
          </a:p>
        </p:txBody>
      </p:sp>
      <p:sp>
        <p:nvSpPr>
          <p:cNvPr id="364547" name="Rectangle 3"/>
          <p:cNvSpPr>
            <a:spLocks noGrp="1" noChangeArrowheads="1"/>
          </p:cNvSpPr>
          <p:nvPr>
            <p:ph type="body" idx="1"/>
          </p:nvPr>
        </p:nvSpPr>
        <p:spPr>
          <a:xfrm>
            <a:off x="3494151" y="1230667"/>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2000" dirty="0">
                <a:latin typeface="Agency FB" panose="020B0503020202020204" pitchFamily="34" charset="0"/>
              </a:rPr>
              <a:t>iii. WHAT SHOULD YOU DO IF YOU ARE THE VICTIM OF SOCIAL MEDIA DEFAMATION?</a:t>
            </a:r>
          </a:p>
          <a:p>
            <a:pPr marL="146050" indent="0" defTabSz="457200">
              <a:lnSpc>
                <a:spcPct val="90000"/>
              </a:lnSpc>
              <a:spcBef>
                <a:spcPts val="1000"/>
              </a:spcBef>
              <a:buSzPct val="80000"/>
              <a:buNone/>
            </a:pPr>
            <a:r>
              <a:rPr lang="en-US" sz="2000" dirty="0">
                <a:latin typeface="Agency FB" panose="020B0503020202020204" pitchFamily="34" charset="0"/>
              </a:rPr>
              <a:t>●	Preserve Evidence</a:t>
            </a:r>
          </a:p>
          <a:p>
            <a:pPr marL="146050" indent="0" defTabSz="457200">
              <a:lnSpc>
                <a:spcPct val="90000"/>
              </a:lnSpc>
              <a:spcBef>
                <a:spcPts val="1000"/>
              </a:spcBef>
              <a:buSzPct val="80000"/>
              <a:buNone/>
            </a:pPr>
            <a:r>
              <a:rPr lang="en-US" sz="2000" dirty="0">
                <a:latin typeface="Agency FB" panose="020B0503020202020204" pitchFamily="34" charset="0"/>
              </a:rPr>
              <a:t>●	Flag and report the unlawful content</a:t>
            </a:r>
          </a:p>
          <a:p>
            <a:pPr marL="146050" indent="0" defTabSz="457200">
              <a:lnSpc>
                <a:spcPct val="90000"/>
              </a:lnSpc>
              <a:spcBef>
                <a:spcPts val="1000"/>
              </a:spcBef>
              <a:buSzPct val="80000"/>
              <a:buNone/>
            </a:pPr>
            <a:r>
              <a:rPr lang="en-US" sz="2000" dirty="0">
                <a:latin typeface="Agency FB" panose="020B0503020202020204" pitchFamily="34" charset="0"/>
              </a:rPr>
              <a:t>●	Think about whether you want to take legal action against the publisher</a:t>
            </a:r>
          </a:p>
        </p:txBody>
      </p:sp>
      <p:pic>
        <p:nvPicPr>
          <p:cNvPr id="11" name="image3.png">
            <a:extLst>
              <a:ext uri="{FF2B5EF4-FFF2-40B4-BE49-F238E27FC236}">
                <a16:creationId xmlns:a16="http://schemas.microsoft.com/office/drawing/2014/main" id="{53F13EAF-7E22-4B76-BAEC-42F6DCE5FC2C}"/>
              </a:ext>
            </a:extLst>
          </p:cNvPr>
          <p:cNvPicPr/>
          <p:nvPr/>
        </p:nvPicPr>
        <p:blipFill>
          <a:blip r:embed="rId2"/>
          <a:srcRect/>
          <a:stretch>
            <a:fillRect/>
          </a:stretch>
        </p:blipFill>
        <p:spPr>
          <a:xfrm>
            <a:off x="283594" y="1712107"/>
            <a:ext cx="3281516" cy="2599593"/>
          </a:xfrm>
          <a:prstGeom prst="rect">
            <a:avLst/>
          </a:prstGeom>
          <a:ln/>
        </p:spPr>
      </p:pic>
      <p:grpSp>
        <p:nvGrpSpPr>
          <p:cNvPr id="5" name="Group 4">
            <a:extLst>
              <a:ext uri="{FF2B5EF4-FFF2-40B4-BE49-F238E27FC236}">
                <a16:creationId xmlns:a16="http://schemas.microsoft.com/office/drawing/2014/main" id="{148F5D89-6CC0-49A5-BE23-FFD18B33496A}"/>
              </a:ext>
            </a:extLst>
          </p:cNvPr>
          <p:cNvGrpSpPr/>
          <p:nvPr/>
        </p:nvGrpSpPr>
        <p:grpSpPr>
          <a:xfrm>
            <a:off x="36606" y="134667"/>
            <a:ext cx="9107394" cy="4901378"/>
            <a:chOff x="36606" y="153570"/>
            <a:chExt cx="12155394" cy="6486035"/>
          </a:xfrm>
        </p:grpSpPr>
        <p:grpSp>
          <p:nvGrpSpPr>
            <p:cNvPr id="6" name="Group 5">
              <a:extLst>
                <a:ext uri="{FF2B5EF4-FFF2-40B4-BE49-F238E27FC236}">
                  <a16:creationId xmlns:a16="http://schemas.microsoft.com/office/drawing/2014/main" id="{28C186D2-A5FD-48C9-8746-369BFE423440}"/>
                </a:ext>
              </a:extLst>
            </p:cNvPr>
            <p:cNvGrpSpPr/>
            <p:nvPr/>
          </p:nvGrpSpPr>
          <p:grpSpPr>
            <a:xfrm>
              <a:off x="36606" y="893490"/>
              <a:ext cx="12155394" cy="5746115"/>
              <a:chOff x="53574" y="759313"/>
              <a:chExt cx="12155394" cy="5746115"/>
            </a:xfrm>
          </p:grpSpPr>
          <p:sp>
            <p:nvSpPr>
              <p:cNvPr id="10" name="Rectangle 9">
                <a:extLst>
                  <a:ext uri="{FF2B5EF4-FFF2-40B4-BE49-F238E27FC236}">
                    <a16:creationId xmlns:a16="http://schemas.microsoft.com/office/drawing/2014/main" id="{899E75D0-933F-4FB9-8CF4-EC14595D69F1}"/>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C8C541-CD51-4CB1-956B-9D82B059846C}"/>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Icon&#10;&#10;Description automatically generated with medium confidence">
              <a:extLst>
                <a:ext uri="{FF2B5EF4-FFF2-40B4-BE49-F238E27FC236}">
                  <a16:creationId xmlns:a16="http://schemas.microsoft.com/office/drawing/2014/main" id="{570D73FD-F6B2-4FCA-8285-9B70B62CA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3" name="Picture 12">
            <a:extLst>
              <a:ext uri="{FF2B5EF4-FFF2-40B4-BE49-F238E27FC236}">
                <a16:creationId xmlns:a16="http://schemas.microsoft.com/office/drawing/2014/main" id="{DB38A6F5-0AA0-4276-8E88-314C0ACE90C6}"/>
              </a:ext>
            </a:extLst>
          </p:cNvPr>
          <p:cNvPicPr>
            <a:picLocks noChangeAspect="1"/>
          </p:cNvPicPr>
          <p:nvPr/>
        </p:nvPicPr>
        <p:blipFill>
          <a:blip r:embed="rId4"/>
          <a:stretch>
            <a:fillRect/>
          </a:stretch>
        </p:blipFill>
        <p:spPr>
          <a:xfrm>
            <a:off x="5801445" y="4580218"/>
            <a:ext cx="3342555" cy="563282"/>
          </a:xfrm>
          <a:prstGeom prst="rect">
            <a:avLst/>
          </a:prstGeom>
        </p:spPr>
      </p:pic>
      <p:pic>
        <p:nvPicPr>
          <p:cNvPr id="14" name="Picture 13" descr="A picture containing device&#10;&#10;Description automatically generated">
            <a:extLst>
              <a:ext uri="{FF2B5EF4-FFF2-40B4-BE49-F238E27FC236}">
                <a16:creationId xmlns:a16="http://schemas.microsoft.com/office/drawing/2014/main" id="{D5ADC6E5-730E-4EB6-A5F9-11D764AF281D}"/>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9F91FE5E-AA5B-A211-AF95-5F3AA1052E95}"/>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111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F46AC-6F9C-45C2-8996-8D93095A410A}"/>
              </a:ext>
            </a:extLst>
          </p:cNvPr>
          <p:cNvSpPr>
            <a:spLocks noGrp="1"/>
          </p:cNvSpPr>
          <p:nvPr>
            <p:ph type="sldNum" sz="quarter" idx="2"/>
          </p:nvPr>
        </p:nvSpPr>
        <p:spPr>
          <a:xfrm>
            <a:off x="7668559" y="12929814"/>
            <a:ext cx="2941511" cy="52578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38150" rtl="0" fontAlgn="auto" latinLnBrk="0" hangingPunct="0">
              <a:lnSpc>
                <a:spcPct val="100000"/>
              </a:lnSpc>
              <a:spcBef>
                <a:spcPts val="0"/>
              </a:spcBef>
              <a:spcAft>
                <a:spcPts val="0"/>
              </a:spcAft>
              <a:buClrTx/>
              <a:buSzTx/>
              <a:buFontTx/>
              <a:buNone/>
              <a:tabLst/>
              <a:defRPr kumimoji="0" sz="1350" b="0" i="0" u="none" strike="noStrike" cap="none" spc="0" normalizeH="0" baseline="0">
                <a:ln>
                  <a:noFill/>
                </a:ln>
                <a:solidFill>
                  <a:srgbClr val="000000"/>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r>
              <a:rPr lang="en-US" sz="1400"/>
              <a:t>Women in Cyber Security &amp; Privacy</a:t>
            </a:r>
          </a:p>
          <a:p>
            <a:fld id="{86CB4B4D-7CA3-9044-876B-883B54F8677D}" type="slidenum">
              <a:rPr lang="en-US" smtClean="0"/>
              <a:pPr/>
              <a:t>23</a:t>
            </a:fld>
            <a:endParaRPr lang="en-US" dirty="0"/>
          </a:p>
        </p:txBody>
      </p:sp>
      <p:sp>
        <p:nvSpPr>
          <p:cNvPr id="3" name="Title Title">
            <a:extLst>
              <a:ext uri="{FF2B5EF4-FFF2-40B4-BE49-F238E27FC236}">
                <a16:creationId xmlns:a16="http://schemas.microsoft.com/office/drawing/2014/main" id="{B5DE10B9-0674-430B-823D-50E067079118}"/>
              </a:ext>
            </a:extLst>
          </p:cNvPr>
          <p:cNvSpPr txBox="1"/>
          <p:nvPr/>
        </p:nvSpPr>
        <p:spPr>
          <a:xfrm>
            <a:off x="1448976" y="827069"/>
            <a:ext cx="5867434" cy="340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4288" tIns="14288" rIns="14288" bIns="14288" anchor="ctr">
            <a:spAutoFit/>
          </a:bodyPr>
          <a:lstStyle/>
          <a:p>
            <a:pPr algn="l">
              <a:defRPr sz="7200" b="1">
                <a:solidFill>
                  <a:srgbClr val="3270B3"/>
                </a:solidFill>
                <a:latin typeface="72"/>
                <a:ea typeface="72"/>
                <a:cs typeface="72"/>
                <a:sym typeface="72"/>
              </a:defRPr>
            </a:pPr>
            <a:r>
              <a:rPr lang="en-US" sz="2025" dirty="0">
                <a:solidFill>
                  <a:srgbClr val="A9A9A9"/>
                </a:solidFill>
              </a:rPr>
              <a:t>Cyber  </a:t>
            </a:r>
            <a:r>
              <a:rPr lang="en-US" sz="2025" dirty="0"/>
              <a:t>Defamation</a:t>
            </a:r>
            <a:r>
              <a:rPr sz="2025" dirty="0"/>
              <a:t> </a:t>
            </a:r>
          </a:p>
        </p:txBody>
      </p:sp>
      <p:sp>
        <p:nvSpPr>
          <p:cNvPr id="5" name="TextBox 4">
            <a:extLst>
              <a:ext uri="{FF2B5EF4-FFF2-40B4-BE49-F238E27FC236}">
                <a16:creationId xmlns:a16="http://schemas.microsoft.com/office/drawing/2014/main" id="{3622B096-2136-44CB-8EC9-C4D8EB228405}"/>
              </a:ext>
            </a:extLst>
          </p:cNvPr>
          <p:cNvSpPr txBox="1"/>
          <p:nvPr/>
        </p:nvSpPr>
        <p:spPr>
          <a:xfrm>
            <a:off x="1944503" y="1936083"/>
            <a:ext cx="38537" cy="176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914377" hangingPunct="0"/>
            <a:endParaRPr lang="en-IN" sz="900">
              <a:solidFill>
                <a:srgbClr val="5E5E5E"/>
              </a:solidFill>
              <a:sym typeface="Helvetica Neue"/>
            </a:endParaRPr>
          </a:p>
        </p:txBody>
      </p:sp>
      <p:sp>
        <p:nvSpPr>
          <p:cNvPr id="6" name="TextBox 5">
            <a:extLst>
              <a:ext uri="{FF2B5EF4-FFF2-40B4-BE49-F238E27FC236}">
                <a16:creationId xmlns:a16="http://schemas.microsoft.com/office/drawing/2014/main" id="{B6323CCC-085C-444F-9E15-A2249060D298}"/>
              </a:ext>
            </a:extLst>
          </p:cNvPr>
          <p:cNvSpPr txBox="1"/>
          <p:nvPr/>
        </p:nvSpPr>
        <p:spPr>
          <a:xfrm>
            <a:off x="1135644" y="1181126"/>
            <a:ext cx="3717817" cy="12849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3750" tIns="19050" rIns="33750" bIns="19050" numCol="1" spcCol="38100" rtlCol="0" anchor="ctr">
            <a:spAutoFit/>
          </a:bodyPr>
          <a:lstStyle/>
          <a:p>
            <a:pPr marL="214313" indent="-214313" algn="ctr" defTabSz="914377" hangingPunct="0">
              <a:buFont typeface="Arial" panose="020B0604020202020204" pitchFamily="34" charset="0"/>
              <a:buChar char="•"/>
            </a:pPr>
            <a:r>
              <a:rPr lang="en-IN" sz="1350" dirty="0">
                <a:solidFill>
                  <a:srgbClr val="5E5E5E"/>
                </a:solidFill>
                <a:latin typeface="Calibri" panose="020F0502020204030204" pitchFamily="34" charset="0"/>
                <a:cs typeface="Calibri" panose="020F0502020204030204" pitchFamily="34" charset="0"/>
                <a:sym typeface="Helvetica Neue"/>
              </a:rPr>
              <a:t>Defaming the victim through Comments, fake stories and posts</a:t>
            </a:r>
          </a:p>
          <a:p>
            <a:pPr algn="ctr" defTabSz="914377" hangingPunct="0"/>
            <a:endParaRPr lang="en-IN" sz="1350" dirty="0">
              <a:solidFill>
                <a:srgbClr val="5E5E5E"/>
              </a:solidFill>
              <a:latin typeface="Calibri" panose="020F0502020204030204" pitchFamily="34" charset="0"/>
              <a:cs typeface="Calibri" panose="020F0502020204030204" pitchFamily="34" charset="0"/>
              <a:sym typeface="Helvetica Neue"/>
            </a:endParaRPr>
          </a:p>
          <a:p>
            <a:pPr marL="214313" indent="-214313" algn="ctr" defTabSz="914377" hangingPunct="0">
              <a:buFont typeface="Arial" panose="020B0604020202020204" pitchFamily="34" charset="0"/>
              <a:buChar char="•"/>
            </a:pPr>
            <a:r>
              <a:rPr lang="en-IN" sz="1350" dirty="0">
                <a:latin typeface="Calibri" panose="020F0502020204030204" pitchFamily="34" charset="0"/>
                <a:cs typeface="Calibri" panose="020F0502020204030204" pitchFamily="34" charset="0"/>
              </a:rPr>
              <a:t>This can lead to depression and lead to suicidal thoughts as the victim feels helpless about the issue</a:t>
            </a:r>
            <a:endParaRPr lang="en-IN" sz="1350" dirty="0">
              <a:solidFill>
                <a:srgbClr val="5E5E5E"/>
              </a:solidFill>
              <a:latin typeface="Calibri" panose="020F0502020204030204" pitchFamily="34" charset="0"/>
              <a:cs typeface="Calibri" panose="020F0502020204030204" pitchFamily="34" charset="0"/>
              <a:sym typeface="Helvetica Neue"/>
            </a:endParaRPr>
          </a:p>
        </p:txBody>
      </p:sp>
      <p:graphicFrame>
        <p:nvGraphicFramePr>
          <p:cNvPr id="8" name="Object 7">
            <a:extLst>
              <a:ext uri="{FF2B5EF4-FFF2-40B4-BE49-F238E27FC236}">
                <a16:creationId xmlns:a16="http://schemas.microsoft.com/office/drawing/2014/main" id="{53F756FB-0FAA-449F-BC33-3843AC840D71}"/>
              </a:ext>
            </a:extLst>
          </p:cNvPr>
          <p:cNvGraphicFramePr>
            <a:graphicFrameLocks noChangeAspect="1"/>
          </p:cNvGraphicFramePr>
          <p:nvPr>
            <p:extLst>
              <p:ext uri="{D42A27DB-BD31-4B8C-83A1-F6EECF244321}">
                <p14:modId xmlns:p14="http://schemas.microsoft.com/office/powerpoint/2010/main" val="3730789093"/>
              </p:ext>
            </p:extLst>
          </p:nvPr>
        </p:nvGraphicFramePr>
        <p:xfrm>
          <a:off x="5155833" y="978033"/>
          <a:ext cx="2356307" cy="1834323"/>
        </p:xfrm>
        <a:graphic>
          <a:graphicData uri="http://schemas.openxmlformats.org/presentationml/2006/ole">
            <mc:AlternateContent xmlns:mc="http://schemas.openxmlformats.org/markup-compatibility/2006">
              <mc:Choice xmlns:v="urn:schemas-microsoft-com:vml" Requires="v">
                <p:oleObj name="Bitmap Image" r:id="rId2" imgW="6350040" imgH="4235400" progId="Paint.Picture">
                  <p:embed/>
                </p:oleObj>
              </mc:Choice>
              <mc:Fallback>
                <p:oleObj name="Bitmap Image" r:id="rId2" imgW="6350040" imgH="4235400" progId="Paint.Picture">
                  <p:embed/>
                  <p:pic>
                    <p:nvPicPr>
                      <p:cNvPr id="8" name="Object 7">
                        <a:extLst>
                          <a:ext uri="{FF2B5EF4-FFF2-40B4-BE49-F238E27FC236}">
                            <a16:creationId xmlns:a16="http://schemas.microsoft.com/office/drawing/2014/main" id="{53F756FB-0FAA-449F-BC33-3843AC840D71}"/>
                          </a:ext>
                        </a:extLst>
                      </p:cNvPr>
                      <p:cNvPicPr/>
                      <p:nvPr/>
                    </p:nvPicPr>
                    <p:blipFill>
                      <a:blip r:embed="rId3"/>
                      <a:stretch>
                        <a:fillRect/>
                      </a:stretch>
                    </p:blipFill>
                    <p:spPr>
                      <a:xfrm>
                        <a:off x="5155833" y="978033"/>
                        <a:ext cx="2356307" cy="183432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77839B25-23EE-4A86-B4B6-0B144207CD6B}"/>
              </a:ext>
            </a:extLst>
          </p:cNvPr>
          <p:cNvSpPr txBox="1"/>
          <p:nvPr/>
        </p:nvSpPr>
        <p:spPr>
          <a:xfrm>
            <a:off x="4415736" y="3134427"/>
            <a:ext cx="3717817"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3750" tIns="19050" rIns="33750" bIns="19050" numCol="1" spcCol="38100" rtlCol="0" anchor="ctr">
            <a:spAutoFit/>
          </a:bodyPr>
          <a:lstStyle/>
          <a:p>
            <a:pPr marL="214313" indent="-214313" defTabSz="914377" hangingPunct="0">
              <a:buFont typeface="Arial" panose="020B0604020202020204" pitchFamily="34" charset="0"/>
              <a:buChar char="•"/>
            </a:pPr>
            <a:r>
              <a:rPr lang="en-IN" sz="1350" dirty="0">
                <a:solidFill>
                  <a:srgbClr val="5E5E5E"/>
                </a:solidFill>
                <a:latin typeface="Calibri" panose="020F0502020204030204" pitchFamily="34" charset="0"/>
                <a:cs typeface="Calibri" panose="020F0502020204030204" pitchFamily="34" charset="0"/>
                <a:sym typeface="Helvetica Neue"/>
              </a:rPr>
              <a:t>Report on Social media and be specific</a:t>
            </a:r>
          </a:p>
          <a:p>
            <a:pPr marL="214313" indent="-214313" defTabSz="914377" hangingPunct="0">
              <a:buFont typeface="Arial" panose="020B0604020202020204" pitchFamily="34" charset="0"/>
              <a:buChar char="•"/>
            </a:pPr>
            <a:r>
              <a:rPr lang="en-IN" sz="1350" dirty="0">
                <a:solidFill>
                  <a:srgbClr val="5E5E5E"/>
                </a:solidFill>
                <a:latin typeface="Calibri" panose="020F0502020204030204" pitchFamily="34" charset="0"/>
                <a:cs typeface="Calibri" panose="020F0502020204030204" pitchFamily="34" charset="0"/>
                <a:sym typeface="Helvetica Neue"/>
              </a:rPr>
              <a:t>Don’t Respond until required</a:t>
            </a:r>
          </a:p>
          <a:p>
            <a:pPr marL="214313" indent="-214313" defTabSz="914377" hangingPunct="0">
              <a:buFont typeface="Arial" panose="020B0604020202020204" pitchFamily="34" charset="0"/>
              <a:buChar char="•"/>
            </a:pPr>
            <a:r>
              <a:rPr lang="en-IN" sz="1350" dirty="0">
                <a:latin typeface="Calibri" panose="020F0502020204030204" pitchFamily="34" charset="0"/>
                <a:cs typeface="Calibri" panose="020F0502020204030204" pitchFamily="34" charset="0"/>
              </a:rPr>
              <a:t>Call helpline</a:t>
            </a:r>
            <a:endParaRPr lang="en-IN" sz="1350" dirty="0">
              <a:solidFill>
                <a:srgbClr val="5E5E5E"/>
              </a:solidFill>
              <a:latin typeface="Calibri" panose="020F0502020204030204" pitchFamily="34" charset="0"/>
              <a:cs typeface="Calibri" panose="020F0502020204030204" pitchFamily="34" charset="0"/>
              <a:sym typeface="Helvetica Neue"/>
            </a:endParaRPr>
          </a:p>
        </p:txBody>
      </p:sp>
      <p:pic>
        <p:nvPicPr>
          <p:cNvPr id="11" name="Picture 10">
            <a:extLst>
              <a:ext uri="{FF2B5EF4-FFF2-40B4-BE49-F238E27FC236}">
                <a16:creationId xmlns:a16="http://schemas.microsoft.com/office/drawing/2014/main" id="{33F82F5F-45ED-4A0E-A481-FF7D48F2D14B}"/>
              </a:ext>
            </a:extLst>
          </p:cNvPr>
          <p:cNvPicPr>
            <a:picLocks noChangeAspect="1"/>
          </p:cNvPicPr>
          <p:nvPr/>
        </p:nvPicPr>
        <p:blipFill>
          <a:blip r:embed="rId4"/>
          <a:stretch>
            <a:fillRect/>
          </a:stretch>
        </p:blipFill>
        <p:spPr>
          <a:xfrm>
            <a:off x="649358" y="2431202"/>
            <a:ext cx="2255208" cy="2149016"/>
          </a:xfrm>
          <a:prstGeom prst="rect">
            <a:avLst/>
          </a:prstGeom>
        </p:spPr>
      </p:pic>
      <p:pic>
        <p:nvPicPr>
          <p:cNvPr id="10" name="Picture 9">
            <a:extLst>
              <a:ext uri="{FF2B5EF4-FFF2-40B4-BE49-F238E27FC236}">
                <a16:creationId xmlns:a16="http://schemas.microsoft.com/office/drawing/2014/main" id="{ACA2A293-DA31-429B-BC7A-4BB16ADEF451}"/>
              </a:ext>
            </a:extLst>
          </p:cNvPr>
          <p:cNvPicPr>
            <a:picLocks noChangeAspect="1"/>
          </p:cNvPicPr>
          <p:nvPr/>
        </p:nvPicPr>
        <p:blipFill>
          <a:blip r:embed="rId5"/>
          <a:stretch>
            <a:fillRect/>
          </a:stretch>
        </p:blipFill>
        <p:spPr>
          <a:xfrm>
            <a:off x="5801445" y="4580218"/>
            <a:ext cx="3342555" cy="563282"/>
          </a:xfrm>
          <a:prstGeom prst="rect">
            <a:avLst/>
          </a:prstGeom>
        </p:spPr>
      </p:pic>
      <p:pic>
        <p:nvPicPr>
          <p:cNvPr id="12" name="Picture 11" descr="Icon&#10;&#10;Description automatically generated with medium confidence">
            <a:extLst>
              <a:ext uri="{FF2B5EF4-FFF2-40B4-BE49-F238E27FC236}">
                <a16:creationId xmlns:a16="http://schemas.microsoft.com/office/drawing/2014/main" id="{E9E3AC51-29AD-4AFF-B2B4-0748E61747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19" y="134667"/>
            <a:ext cx="2127602" cy="701128"/>
          </a:xfrm>
          <a:prstGeom prst="rect">
            <a:avLst/>
          </a:prstGeom>
        </p:spPr>
      </p:pic>
      <p:sp>
        <p:nvSpPr>
          <p:cNvPr id="13" name="Rectangle 12">
            <a:extLst>
              <a:ext uri="{FF2B5EF4-FFF2-40B4-BE49-F238E27FC236}">
                <a16:creationId xmlns:a16="http://schemas.microsoft.com/office/drawing/2014/main" id="{84E63BBB-C782-4CB1-B7F8-F00EFFBB015D}"/>
              </a:ext>
            </a:extLst>
          </p:cNvPr>
          <p:cNvSpPr/>
          <p:nvPr/>
        </p:nvSpPr>
        <p:spPr>
          <a:xfrm>
            <a:off x="774780" y="855175"/>
            <a:ext cx="8369220" cy="345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device&#10;&#10;Description automatically generated">
            <a:extLst>
              <a:ext uri="{FF2B5EF4-FFF2-40B4-BE49-F238E27FC236}">
                <a16:creationId xmlns:a16="http://schemas.microsoft.com/office/drawing/2014/main" id="{DD521FEE-45AB-4743-9392-1D3AA658AB77}"/>
              </a:ext>
            </a:extLst>
          </p:cNvPr>
          <p:cNvPicPr>
            <a:picLocks noChangeAspect="1"/>
          </p:cNvPicPr>
          <p:nvPr/>
        </p:nvPicPr>
        <p:blipFill rotWithShape="1">
          <a:blip r:embed="rId7">
            <a:extLst>
              <a:ext uri="{28A0092B-C50C-407E-A947-70E740481C1C}">
                <a14:useLocalDpi xmlns:a14="http://schemas.microsoft.com/office/drawing/2010/main" val="0"/>
              </a:ext>
            </a:extLst>
          </a:blip>
          <a:srcRect l="36618" t="14581" r="36736" b="14234"/>
          <a:stretch/>
        </p:blipFill>
        <p:spPr>
          <a:xfrm>
            <a:off x="8404953" y="98252"/>
            <a:ext cx="652763" cy="663571"/>
          </a:xfrm>
          <a:prstGeom prst="ellipse">
            <a:avLst/>
          </a:prstGeom>
        </p:spPr>
      </p:pic>
      <p:sp>
        <p:nvSpPr>
          <p:cNvPr id="4" name="Rectangle 3">
            <a:extLst>
              <a:ext uri="{FF2B5EF4-FFF2-40B4-BE49-F238E27FC236}">
                <a16:creationId xmlns:a16="http://schemas.microsoft.com/office/drawing/2014/main" id="{8AEE72CD-E5A9-6500-F5A5-90111BCB8249}"/>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74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0"/>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02745" y="959877"/>
            <a:ext cx="4092662" cy="369332"/>
          </a:xfrm>
          <a:prstGeom prst="rect">
            <a:avLst/>
          </a:prstGeom>
        </p:spPr>
        <p:txBody>
          <a:bodyPr wrap="square">
            <a:spAutoFit/>
          </a:bodyPr>
          <a:lstStyle/>
          <a:p>
            <a:r>
              <a:rPr lang="en-US" b="1" dirty="0">
                <a:solidFill>
                  <a:schemeClr val="bg2">
                    <a:lumMod val="25000"/>
                  </a:schemeClr>
                </a:solidFill>
              </a:rPr>
              <a:t>Online Games </a:t>
            </a:r>
            <a:endParaRPr lang="tr-TR" b="1" dirty="0">
              <a:solidFill>
                <a:schemeClr val="bg2">
                  <a:lumMod val="25000"/>
                </a:schemeClr>
              </a:solidFill>
            </a:endParaRPr>
          </a:p>
        </p:txBody>
      </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1026" name="Picture 2" descr="Close-Up View of a Person Playing League of Legends">
            <a:extLst>
              <a:ext uri="{FF2B5EF4-FFF2-40B4-BE49-F238E27FC236}">
                <a16:creationId xmlns:a16="http://schemas.microsoft.com/office/drawing/2014/main" id="{BEFECD0D-3F4E-4274-8A02-05C7964A8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983" y="1608497"/>
            <a:ext cx="3571875" cy="23788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2F7873-A975-9FF1-26C1-EB14B483FA57}"/>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1336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1"/>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02745" y="959877"/>
            <a:ext cx="4092662" cy="369332"/>
          </a:xfrm>
          <a:prstGeom prst="rect">
            <a:avLst/>
          </a:prstGeom>
        </p:spPr>
        <p:txBody>
          <a:bodyPr wrap="square">
            <a:spAutoFit/>
          </a:bodyPr>
          <a:lstStyle/>
          <a:p>
            <a:r>
              <a:rPr lang="en-US" b="1" dirty="0">
                <a:solidFill>
                  <a:schemeClr val="bg2">
                    <a:lumMod val="25000"/>
                  </a:schemeClr>
                </a:solidFill>
              </a:rPr>
              <a:t>Online Games </a:t>
            </a:r>
            <a:endParaRPr lang="tr-TR" b="1" dirty="0">
              <a:solidFill>
                <a:schemeClr val="bg2">
                  <a:lumMod val="25000"/>
                </a:schemeClr>
              </a:solidFill>
            </a:endParaRPr>
          </a:p>
        </p:txBody>
      </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sp>
        <p:nvSpPr>
          <p:cNvPr id="2" name="TextBox 1">
            <a:extLst>
              <a:ext uri="{FF2B5EF4-FFF2-40B4-BE49-F238E27FC236}">
                <a16:creationId xmlns:a16="http://schemas.microsoft.com/office/drawing/2014/main" id="{345FED25-DA76-49D5-B1F1-55BD0EA19103}"/>
              </a:ext>
            </a:extLst>
          </p:cNvPr>
          <p:cNvSpPr txBox="1"/>
          <p:nvPr/>
        </p:nvSpPr>
        <p:spPr>
          <a:xfrm>
            <a:off x="678657" y="1493044"/>
            <a:ext cx="3107531" cy="2585323"/>
          </a:xfrm>
          <a:prstGeom prst="rect">
            <a:avLst/>
          </a:prstGeom>
          <a:noFill/>
        </p:spPr>
        <p:txBody>
          <a:bodyPr wrap="square" rtlCol="0">
            <a:spAutoFit/>
          </a:bodyPr>
          <a:lstStyle/>
          <a:p>
            <a:endParaRPr lang="en-US" sz="1350" dirty="0">
              <a:latin typeface="MuseoSans"/>
            </a:endParaRPr>
          </a:p>
          <a:p>
            <a:r>
              <a:rPr lang="en-US" sz="1350" b="1" dirty="0">
                <a:latin typeface="MuseoSans"/>
              </a:rPr>
              <a:t>Privacy Problems </a:t>
            </a:r>
            <a:r>
              <a:rPr lang="en-US" sz="1350" dirty="0">
                <a:latin typeface="MuseoSans"/>
              </a:rPr>
              <a:t>:- Never create usernames that are derivatives of their real names, or that might reveal any other personally identifiable information (PII), such as their location or age </a:t>
            </a:r>
          </a:p>
          <a:p>
            <a:endParaRPr lang="en-US" sz="1350" dirty="0">
              <a:latin typeface="MuseoSans"/>
            </a:endParaRPr>
          </a:p>
          <a:p>
            <a:r>
              <a:rPr lang="en-US" sz="1350" dirty="0">
                <a:latin typeface="MuseoSans"/>
              </a:rPr>
              <a:t>Never give away any personal information and be sure to vary usernames and passwords are across different games, platforms and accounts.</a:t>
            </a:r>
          </a:p>
          <a:p>
            <a:pPr marL="257175" indent="-257175">
              <a:buAutoNum type="arabicPeriod"/>
            </a:pPr>
            <a:endParaRPr lang="en-US" sz="1350" dirty="0">
              <a:latin typeface="MuseoSans"/>
            </a:endParaRPr>
          </a:p>
        </p:txBody>
      </p:sp>
      <p:pic>
        <p:nvPicPr>
          <p:cNvPr id="3076" name="Picture 4" descr="Indian Rupee">
            <a:extLst>
              <a:ext uri="{FF2B5EF4-FFF2-40B4-BE49-F238E27FC236}">
                <a16:creationId xmlns:a16="http://schemas.microsoft.com/office/drawing/2014/main" id="{1903EBEF-6D44-45C5-88B5-B2A1FF0BE8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1362" y="1641333"/>
            <a:ext cx="3571875" cy="24217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D38AECB-5618-2549-65C2-8F74E9A7BBBE}"/>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44733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1"/>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02745" y="959877"/>
            <a:ext cx="4733587" cy="369332"/>
          </a:xfrm>
          <a:prstGeom prst="rect">
            <a:avLst/>
          </a:prstGeom>
        </p:spPr>
        <p:txBody>
          <a:bodyPr wrap="square">
            <a:spAutoFit/>
          </a:bodyPr>
          <a:lstStyle/>
          <a:p>
            <a:r>
              <a:rPr lang="en-US" b="1" dirty="0">
                <a:solidFill>
                  <a:schemeClr val="bg2">
                    <a:lumMod val="25000"/>
                  </a:schemeClr>
                </a:solidFill>
              </a:rPr>
              <a:t>Online Games - Empty accounts</a:t>
            </a:r>
            <a:endParaRPr lang="tr-TR" b="1" dirty="0">
              <a:solidFill>
                <a:schemeClr val="bg2">
                  <a:lumMod val="25000"/>
                </a:schemeClr>
              </a:solidFill>
            </a:endParaRPr>
          </a:p>
        </p:txBody>
      </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sp>
        <p:nvSpPr>
          <p:cNvPr id="2" name="TextBox 1">
            <a:extLst>
              <a:ext uri="{FF2B5EF4-FFF2-40B4-BE49-F238E27FC236}">
                <a16:creationId xmlns:a16="http://schemas.microsoft.com/office/drawing/2014/main" id="{345FED25-DA76-49D5-B1F1-55BD0EA19103}"/>
              </a:ext>
            </a:extLst>
          </p:cNvPr>
          <p:cNvSpPr txBox="1"/>
          <p:nvPr/>
        </p:nvSpPr>
        <p:spPr>
          <a:xfrm>
            <a:off x="678657" y="1493044"/>
            <a:ext cx="4164806" cy="3208571"/>
          </a:xfrm>
          <a:prstGeom prst="rect">
            <a:avLst/>
          </a:prstGeom>
          <a:noFill/>
        </p:spPr>
        <p:txBody>
          <a:bodyPr wrap="square" rtlCol="0">
            <a:spAutoFit/>
          </a:bodyPr>
          <a:lstStyle/>
          <a:p>
            <a:endParaRPr lang="en-US" sz="1350" dirty="0">
              <a:latin typeface="MuseoSans"/>
            </a:endParaRPr>
          </a:p>
          <a:p>
            <a:pPr marL="257175" indent="-257175">
              <a:buAutoNum type="arabicPeriod"/>
            </a:pPr>
            <a:endParaRPr lang="en-US" sz="1350" dirty="0">
              <a:latin typeface="MuseoSans"/>
            </a:endParaRPr>
          </a:p>
          <a:p>
            <a:r>
              <a:rPr lang="en-US" sz="1350" b="1" dirty="0">
                <a:latin typeface="MuseoSans"/>
              </a:rPr>
              <a:t>Hidden Fees </a:t>
            </a:r>
            <a:r>
              <a:rPr lang="en-US" sz="1350" dirty="0">
                <a:latin typeface="MuseoSans"/>
              </a:rPr>
              <a:t>:-  Never give out your card number for any freemium games. </a:t>
            </a:r>
          </a:p>
          <a:p>
            <a:endParaRPr lang="en-US" sz="1350" dirty="0">
              <a:latin typeface="MuseoSans"/>
            </a:endParaRPr>
          </a:p>
          <a:p>
            <a:r>
              <a:rPr lang="en-US" sz="1350" dirty="0">
                <a:latin typeface="MuseoSans"/>
              </a:rPr>
              <a:t> It's a good idea to regularly check your credit card bills to make sure you're not being charged for purchases you didn't approve.</a:t>
            </a:r>
          </a:p>
          <a:p>
            <a:endParaRPr lang="en-US" sz="1350" dirty="0">
              <a:latin typeface="MuseoSans"/>
            </a:endParaRPr>
          </a:p>
          <a:p>
            <a:r>
              <a:rPr lang="en-US" sz="1350" dirty="0">
                <a:latin typeface="MuseoSans"/>
              </a:rPr>
              <a:t>If your child is playing more traditional subscription-based games, or games that run through services like Apple or Google Play, activate the purchase password feature these providers offer in their account settings menu.</a:t>
            </a:r>
          </a:p>
          <a:p>
            <a:endParaRPr lang="en-IN" sz="1350" dirty="0"/>
          </a:p>
        </p:txBody>
      </p:sp>
      <p:pic>
        <p:nvPicPr>
          <p:cNvPr id="4098" name="Picture 2" descr="Brown Wooden Door With Glass">
            <a:extLst>
              <a:ext uri="{FF2B5EF4-FFF2-40B4-BE49-F238E27FC236}">
                <a16:creationId xmlns:a16="http://schemas.microsoft.com/office/drawing/2014/main" id="{4ED362AB-2DF0-40D8-9997-D2220E2EF1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8783" y="974711"/>
            <a:ext cx="2376561" cy="35648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34EC02B-339B-0178-9393-307CC583DA0E}"/>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4673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0"/>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19" name="Rectangle 18">
            <a:extLst>
              <a:ext uri="{FF2B5EF4-FFF2-40B4-BE49-F238E27FC236}">
                <a16:creationId xmlns:a16="http://schemas.microsoft.com/office/drawing/2014/main" id="{A56E0A9E-AD85-A54F-90BF-2E65752C17A9}"/>
              </a:ext>
            </a:extLst>
          </p:cNvPr>
          <p:cNvSpPr/>
          <p:nvPr/>
        </p:nvSpPr>
        <p:spPr>
          <a:xfrm>
            <a:off x="202745" y="959877"/>
            <a:ext cx="4092662" cy="369332"/>
          </a:xfrm>
          <a:prstGeom prst="rect">
            <a:avLst/>
          </a:prstGeom>
        </p:spPr>
        <p:txBody>
          <a:bodyPr wrap="square">
            <a:spAutoFit/>
          </a:bodyPr>
          <a:lstStyle/>
          <a:p>
            <a:r>
              <a:rPr lang="en-US" b="1" dirty="0">
                <a:solidFill>
                  <a:schemeClr val="bg2">
                    <a:lumMod val="25000"/>
                  </a:schemeClr>
                </a:solidFill>
              </a:rPr>
              <a:t>Online Games </a:t>
            </a:r>
            <a:endParaRPr lang="tr-TR" b="1" dirty="0">
              <a:solidFill>
                <a:schemeClr val="bg2">
                  <a:lumMod val="25000"/>
                </a:schemeClr>
              </a:solidFill>
            </a:endParaRPr>
          </a:p>
        </p:txBody>
      </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21" name="Picture 20">
            <a:extLst>
              <a:ext uri="{FF2B5EF4-FFF2-40B4-BE49-F238E27FC236}">
                <a16:creationId xmlns:a16="http://schemas.microsoft.com/office/drawing/2014/main" id="{296FA2B9-75B5-444E-90CA-072234B27AC7}"/>
              </a:ext>
            </a:extLst>
          </p:cNvPr>
          <p:cNvPicPr>
            <a:picLocks noChangeAspect="1"/>
          </p:cNvPicPr>
          <p:nvPr/>
        </p:nvPicPr>
        <p:blipFill>
          <a:blip r:embed="rId5"/>
          <a:stretch>
            <a:fillRect/>
          </a:stretch>
        </p:blipFill>
        <p:spPr>
          <a:xfrm>
            <a:off x="6532114" y="4643044"/>
            <a:ext cx="2611886" cy="440151"/>
          </a:xfrm>
          <a:prstGeom prst="rect">
            <a:avLst/>
          </a:prstGeom>
        </p:spPr>
      </p:pic>
      <p:sp>
        <p:nvSpPr>
          <p:cNvPr id="2" name="TextBox 1">
            <a:extLst>
              <a:ext uri="{FF2B5EF4-FFF2-40B4-BE49-F238E27FC236}">
                <a16:creationId xmlns:a16="http://schemas.microsoft.com/office/drawing/2014/main" id="{345FED25-DA76-49D5-B1F1-55BD0EA19103}"/>
              </a:ext>
            </a:extLst>
          </p:cNvPr>
          <p:cNvSpPr txBox="1"/>
          <p:nvPr/>
        </p:nvSpPr>
        <p:spPr>
          <a:xfrm>
            <a:off x="678657" y="2157413"/>
            <a:ext cx="4979194" cy="1338828"/>
          </a:xfrm>
          <a:prstGeom prst="rect">
            <a:avLst/>
          </a:prstGeom>
          <a:noFill/>
        </p:spPr>
        <p:txBody>
          <a:bodyPr wrap="square" rtlCol="0">
            <a:spAutoFit/>
          </a:bodyPr>
          <a:lstStyle/>
          <a:p>
            <a:r>
              <a:rPr lang="en-US" sz="1350" b="1" dirty="0"/>
              <a:t>Cyber Bullying </a:t>
            </a:r>
            <a:r>
              <a:rPr lang="en-US" sz="1350" dirty="0"/>
              <a:t>-  </a:t>
            </a:r>
            <a:r>
              <a:rPr lang="en-US" sz="1350" dirty="0">
                <a:latin typeface="MuseoSans"/>
              </a:rPr>
              <a:t>Most games allow players to "block" chat and messages from other users, and in some cases, the bully's words or actions may be a violation of the game's terms of service. It's always a good idea to write down or take a screenshot of any offensive conversation and report it to game administrators.</a:t>
            </a:r>
          </a:p>
          <a:p>
            <a:endParaRPr lang="en-US" sz="1350" dirty="0">
              <a:latin typeface="MuseoSans"/>
            </a:endParaRPr>
          </a:p>
        </p:txBody>
      </p:sp>
      <p:pic>
        <p:nvPicPr>
          <p:cNvPr id="2050" name="Picture 2" descr="Man in Black Jacket Standing Beside Woman in Gray Jacket">
            <a:extLst>
              <a:ext uri="{FF2B5EF4-FFF2-40B4-BE49-F238E27FC236}">
                <a16:creationId xmlns:a16="http://schemas.microsoft.com/office/drawing/2014/main" id="{13D324AC-0BE3-47E1-BC7A-99B997B76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7501" y="837980"/>
            <a:ext cx="2296499" cy="34447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CA2F833-2226-CEA9-9296-D101B0FEDF86}"/>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1170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1"/>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13" name="Picture 12">
            <a:extLst>
              <a:ext uri="{FF2B5EF4-FFF2-40B4-BE49-F238E27FC236}">
                <a16:creationId xmlns:a16="http://schemas.microsoft.com/office/drawing/2014/main" id="{4BD509E5-9DA5-4579-840C-F12A583FDB3F}"/>
              </a:ext>
            </a:extLst>
          </p:cNvPr>
          <p:cNvPicPr/>
          <p:nvPr/>
        </p:nvPicPr>
        <p:blipFill>
          <a:blip r:embed="rId5"/>
          <a:stretch>
            <a:fillRect/>
          </a:stretch>
        </p:blipFill>
        <p:spPr>
          <a:xfrm>
            <a:off x="1871663" y="1164514"/>
            <a:ext cx="4457700" cy="3478530"/>
          </a:xfrm>
          <a:prstGeom prst="rect">
            <a:avLst/>
          </a:prstGeom>
        </p:spPr>
      </p:pic>
      <p:sp>
        <p:nvSpPr>
          <p:cNvPr id="2" name="Rectangle 1">
            <a:extLst>
              <a:ext uri="{FF2B5EF4-FFF2-40B4-BE49-F238E27FC236}">
                <a16:creationId xmlns:a16="http://schemas.microsoft.com/office/drawing/2014/main" id="{89704225-4AA6-FBD4-3D55-327A465FF2BC}"/>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42156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3977"/>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12" name="Picture 11">
            <a:extLst>
              <a:ext uri="{FF2B5EF4-FFF2-40B4-BE49-F238E27FC236}">
                <a16:creationId xmlns:a16="http://schemas.microsoft.com/office/drawing/2014/main" id="{3E8DD7B3-5C2A-4691-A7E3-06A7F3B8A6E7}"/>
              </a:ext>
            </a:extLst>
          </p:cNvPr>
          <p:cNvPicPr/>
          <p:nvPr/>
        </p:nvPicPr>
        <p:blipFill>
          <a:blip r:embed="rId5"/>
          <a:stretch>
            <a:fillRect/>
          </a:stretch>
        </p:blipFill>
        <p:spPr>
          <a:xfrm>
            <a:off x="2169920" y="1187909"/>
            <a:ext cx="3929063" cy="3508868"/>
          </a:xfrm>
          <a:prstGeom prst="rect">
            <a:avLst/>
          </a:prstGeom>
        </p:spPr>
      </p:pic>
      <p:sp>
        <p:nvSpPr>
          <p:cNvPr id="2" name="Rectangle 1">
            <a:extLst>
              <a:ext uri="{FF2B5EF4-FFF2-40B4-BE49-F238E27FC236}">
                <a16:creationId xmlns:a16="http://schemas.microsoft.com/office/drawing/2014/main" id="{ACAB711D-3B39-CA78-3326-16119B39A61F}"/>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5169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1517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TextBox 1">
            <a:extLst>
              <a:ext uri="{FF2B5EF4-FFF2-40B4-BE49-F238E27FC236}">
                <a16:creationId xmlns:a16="http://schemas.microsoft.com/office/drawing/2014/main" id="{47FB8AF1-911F-4E22-B526-6FA269291F13}"/>
              </a:ext>
            </a:extLst>
          </p:cNvPr>
          <p:cNvSpPr txBox="1"/>
          <p:nvPr/>
        </p:nvSpPr>
        <p:spPr>
          <a:xfrm>
            <a:off x="766369" y="2074689"/>
            <a:ext cx="4520006" cy="1477328"/>
          </a:xfrm>
          <a:prstGeom prst="rect">
            <a:avLst/>
          </a:prstGeom>
          <a:noFill/>
        </p:spPr>
        <p:txBody>
          <a:bodyPr wrap="square" rtlCol="0">
            <a:spAutoFit/>
          </a:bodyPr>
          <a:lstStyle/>
          <a:p>
            <a:pPr marL="342900" indent="-342900">
              <a:buAutoNum type="arabicPeriod"/>
            </a:pPr>
            <a:r>
              <a:rPr lang="en-IN" dirty="0"/>
              <a:t>Fake /Real Job Notifications</a:t>
            </a:r>
          </a:p>
          <a:p>
            <a:pPr marL="342900" indent="-342900">
              <a:buAutoNum type="arabicPeriod"/>
            </a:pPr>
            <a:r>
              <a:rPr lang="en-IN" dirty="0"/>
              <a:t>Work from home/Online Jobs </a:t>
            </a:r>
          </a:p>
          <a:p>
            <a:pPr marL="342900" indent="-342900">
              <a:buAutoNum type="arabicPeriod"/>
            </a:pPr>
            <a:r>
              <a:rPr lang="en-IN" dirty="0"/>
              <a:t>Online /Face book Shopping – Free /Cheap </a:t>
            </a:r>
          </a:p>
          <a:p>
            <a:pPr marL="342900" indent="-342900">
              <a:buAutoNum type="arabicPeriod"/>
            </a:pPr>
            <a:r>
              <a:rPr lang="en-IN" dirty="0"/>
              <a:t>Online Sales – OLX,</a:t>
            </a:r>
            <a:r>
              <a:rPr lang="en-IN" b="0" i="0" dirty="0">
                <a:solidFill>
                  <a:srgbClr val="202124"/>
                </a:solidFill>
                <a:effectLst/>
              </a:rPr>
              <a:t> Quikr – QR code </a:t>
            </a:r>
            <a:r>
              <a:rPr lang="en-IN" dirty="0"/>
              <a:t>	</a:t>
            </a:r>
          </a:p>
        </p:txBody>
      </p:sp>
      <p:pic>
        <p:nvPicPr>
          <p:cNvPr id="6" name="Graphic 5" descr="Drama with solid fill">
            <a:extLst>
              <a:ext uri="{FF2B5EF4-FFF2-40B4-BE49-F238E27FC236}">
                <a16:creationId xmlns:a16="http://schemas.microsoft.com/office/drawing/2014/main" id="{B9C51203-6DD4-4026-AF8E-4E4C7FB32B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48411" y="1540394"/>
            <a:ext cx="2347472" cy="2347472"/>
          </a:xfrm>
          <a:prstGeom prst="rect">
            <a:avLst/>
          </a:prstGeom>
        </p:spPr>
      </p:pic>
      <p:sp>
        <p:nvSpPr>
          <p:cNvPr id="4" name="TextBox 3">
            <a:extLst>
              <a:ext uri="{FF2B5EF4-FFF2-40B4-BE49-F238E27FC236}">
                <a16:creationId xmlns:a16="http://schemas.microsoft.com/office/drawing/2014/main" id="{6902BE8D-8B92-4BBE-9CC4-9CFA52E1A99B}"/>
              </a:ext>
            </a:extLst>
          </p:cNvPr>
          <p:cNvSpPr txBox="1"/>
          <p:nvPr/>
        </p:nvSpPr>
        <p:spPr>
          <a:xfrm>
            <a:off x="3081297" y="30738"/>
            <a:ext cx="3042878" cy="646331"/>
          </a:xfrm>
          <a:prstGeom prst="rect">
            <a:avLst/>
          </a:prstGeom>
          <a:noFill/>
        </p:spPr>
        <p:txBody>
          <a:bodyPr wrap="square" rtlCol="0">
            <a:spAutoFit/>
          </a:bodyPr>
          <a:lstStyle/>
          <a:p>
            <a:r>
              <a:rPr lang="en-IN" sz="3600" dirty="0"/>
              <a:t>Online Frauds</a:t>
            </a:r>
          </a:p>
        </p:txBody>
      </p:sp>
      <p:sp>
        <p:nvSpPr>
          <p:cNvPr id="3" name="Rectangle 2">
            <a:extLst>
              <a:ext uri="{FF2B5EF4-FFF2-40B4-BE49-F238E27FC236}">
                <a16:creationId xmlns:a16="http://schemas.microsoft.com/office/drawing/2014/main" id="{F5DEA65B-C057-CA5A-E16A-EE081EAB2491}"/>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471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1"/>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13" name="Picture 12">
            <a:extLst>
              <a:ext uri="{FF2B5EF4-FFF2-40B4-BE49-F238E27FC236}">
                <a16:creationId xmlns:a16="http://schemas.microsoft.com/office/drawing/2014/main" id="{B6A3AFAF-5512-496D-8FD7-C2EA57AF48D8}"/>
              </a:ext>
            </a:extLst>
          </p:cNvPr>
          <p:cNvPicPr/>
          <p:nvPr/>
        </p:nvPicPr>
        <p:blipFill>
          <a:blip r:embed="rId5"/>
          <a:stretch>
            <a:fillRect/>
          </a:stretch>
        </p:blipFill>
        <p:spPr>
          <a:xfrm>
            <a:off x="2322671" y="1153920"/>
            <a:ext cx="4298633" cy="3319463"/>
          </a:xfrm>
          <a:prstGeom prst="rect">
            <a:avLst/>
          </a:prstGeom>
        </p:spPr>
      </p:pic>
      <p:sp>
        <p:nvSpPr>
          <p:cNvPr id="2" name="Rectangle 1">
            <a:extLst>
              <a:ext uri="{FF2B5EF4-FFF2-40B4-BE49-F238E27FC236}">
                <a16:creationId xmlns:a16="http://schemas.microsoft.com/office/drawing/2014/main" id="{35463924-69E3-CD43-C106-02E162B17E29}"/>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7791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162520"/>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TextBox 1">
            <a:extLst>
              <a:ext uri="{FF2B5EF4-FFF2-40B4-BE49-F238E27FC236}">
                <a16:creationId xmlns:a16="http://schemas.microsoft.com/office/drawing/2014/main" id="{71159286-0C5D-4210-A730-34003675B257}"/>
              </a:ext>
            </a:extLst>
          </p:cNvPr>
          <p:cNvSpPr txBox="1"/>
          <p:nvPr/>
        </p:nvSpPr>
        <p:spPr>
          <a:xfrm>
            <a:off x="2904564" y="422622"/>
            <a:ext cx="3457815" cy="369332"/>
          </a:xfrm>
          <a:prstGeom prst="rect">
            <a:avLst/>
          </a:prstGeom>
          <a:noFill/>
        </p:spPr>
        <p:txBody>
          <a:bodyPr wrap="square" rtlCol="0">
            <a:spAutoFit/>
          </a:bodyPr>
          <a:lstStyle/>
          <a:p>
            <a:r>
              <a:rPr lang="en-IN" dirty="0"/>
              <a:t>Phone is Compromised </a:t>
            </a:r>
          </a:p>
        </p:txBody>
      </p:sp>
      <p:sp>
        <p:nvSpPr>
          <p:cNvPr id="16" name="TextBox 15">
            <a:extLst>
              <a:ext uri="{FF2B5EF4-FFF2-40B4-BE49-F238E27FC236}">
                <a16:creationId xmlns:a16="http://schemas.microsoft.com/office/drawing/2014/main" id="{8A222604-CE60-40CB-B295-BD93C44922CB}"/>
              </a:ext>
            </a:extLst>
          </p:cNvPr>
          <p:cNvSpPr txBox="1"/>
          <p:nvPr/>
        </p:nvSpPr>
        <p:spPr>
          <a:xfrm>
            <a:off x="87105" y="812109"/>
            <a:ext cx="8791804" cy="4401205"/>
          </a:xfrm>
          <a:prstGeom prst="rect">
            <a:avLst/>
          </a:prstGeom>
          <a:noFill/>
        </p:spPr>
        <p:txBody>
          <a:bodyPr wrap="square">
            <a:spAutoFit/>
          </a:bodyPr>
          <a:lstStyle/>
          <a:p>
            <a:pPr marL="285750" indent="-285750" algn="l" fontAlgn="base">
              <a:buFont typeface="Wingdings" panose="05000000000000000000" pitchFamily="2" charset="2"/>
              <a:buChar char="§"/>
            </a:pPr>
            <a:r>
              <a:rPr lang="en-US" sz="1400" b="1" i="0" dirty="0">
                <a:solidFill>
                  <a:srgbClr val="323C3E"/>
                </a:solidFill>
                <a:effectLst/>
              </a:rPr>
              <a:t>Strange or unusual /Inappropriate  pop-ups:</a:t>
            </a:r>
            <a:r>
              <a:rPr lang="en-US" sz="1400" b="0" i="0" dirty="0">
                <a:solidFill>
                  <a:srgbClr val="323C3E"/>
                </a:solidFill>
                <a:effectLst/>
              </a:rPr>
              <a:t> If you see some flashing or inappropriate content and ads or adult and X-rated content popping up on your phone, it indicates that your phone may be hacked.</a:t>
            </a:r>
          </a:p>
          <a:p>
            <a:pPr marL="285750" indent="-285750" algn="l" fontAlgn="base">
              <a:buFont typeface="Wingdings" panose="05000000000000000000" pitchFamily="2" charset="2"/>
              <a:buChar char="§"/>
            </a:pPr>
            <a:endParaRPr lang="en-US" sz="1400" dirty="0">
              <a:solidFill>
                <a:srgbClr val="323C3E"/>
              </a:solidFill>
            </a:endParaRPr>
          </a:p>
          <a:p>
            <a:pPr marL="285750" indent="-285750" algn="l" fontAlgn="base">
              <a:buFont typeface="Wingdings" panose="05000000000000000000" pitchFamily="2" charset="2"/>
              <a:buChar char="§"/>
            </a:pPr>
            <a:r>
              <a:rPr lang="en-US" sz="1400" b="0" i="0" dirty="0">
                <a:solidFill>
                  <a:srgbClr val="323C3E"/>
                </a:solidFill>
                <a:effectLst/>
              </a:rPr>
              <a:t> </a:t>
            </a:r>
            <a:r>
              <a:rPr lang="en-US" sz="1400" b="1" i="0" dirty="0">
                <a:solidFill>
                  <a:srgbClr val="323C3E"/>
                </a:solidFill>
                <a:effectLst/>
              </a:rPr>
              <a:t>Text, messages, or some calls that you have not made: </a:t>
            </a:r>
            <a:r>
              <a:rPr lang="en-US" sz="1400" b="0" i="0" dirty="0">
                <a:solidFill>
                  <a:srgbClr val="323C3E"/>
                </a:solidFill>
                <a:effectLst/>
              </a:rPr>
              <a:t>If you encounter some text messages or demands that you didn’t make on your own, your phone could also be hacked</a:t>
            </a:r>
          </a:p>
          <a:p>
            <a:pPr marL="285750" indent="-285750" algn="l" fontAlgn="base">
              <a:buFont typeface="Wingdings" panose="05000000000000000000" pitchFamily="2" charset="2"/>
              <a:buChar char="§"/>
            </a:pPr>
            <a:endParaRPr lang="en-US" sz="1400" b="0" i="0" dirty="0">
              <a:solidFill>
                <a:srgbClr val="323C3E"/>
              </a:solidFill>
              <a:effectLst/>
            </a:endParaRPr>
          </a:p>
          <a:p>
            <a:pPr marL="285750" indent="-285750" algn="l" fontAlgn="base">
              <a:buFont typeface="Wingdings" panose="05000000000000000000" pitchFamily="2" charset="2"/>
              <a:buChar char="§"/>
            </a:pPr>
            <a:r>
              <a:rPr lang="en-US" sz="1400" b="1" i="0" dirty="0">
                <a:solidFill>
                  <a:srgbClr val="323C3E"/>
                </a:solidFill>
                <a:effectLst/>
              </a:rPr>
              <a:t>Higher/exponential  usage of mobile data</a:t>
            </a:r>
            <a:endParaRPr lang="en-US" sz="1400" b="0" i="0" dirty="0">
              <a:solidFill>
                <a:srgbClr val="323C3E"/>
              </a:solidFill>
              <a:effectLst/>
            </a:endParaRPr>
          </a:p>
          <a:p>
            <a:pPr marL="285750" indent="-285750" algn="l" fontAlgn="base">
              <a:buFont typeface="Wingdings" panose="05000000000000000000" pitchFamily="2" charset="2"/>
              <a:buChar char="§"/>
            </a:pPr>
            <a:endParaRPr lang="en-US" sz="1400" dirty="0">
              <a:solidFill>
                <a:srgbClr val="323C3E"/>
              </a:solidFill>
            </a:endParaRPr>
          </a:p>
          <a:p>
            <a:pPr marL="285750" indent="-285750" algn="l" fontAlgn="base">
              <a:buFont typeface="Wingdings" panose="05000000000000000000" pitchFamily="2" charset="2"/>
              <a:buChar char="§"/>
            </a:pPr>
            <a:r>
              <a:rPr lang="en-US" sz="1400" b="0" i="0" dirty="0">
                <a:solidFill>
                  <a:srgbClr val="323C3E"/>
                </a:solidFill>
                <a:effectLst/>
              </a:rPr>
              <a:t> </a:t>
            </a:r>
            <a:r>
              <a:rPr lang="en-US" sz="1400" b="1" i="0" dirty="0">
                <a:solidFill>
                  <a:srgbClr val="323C3E"/>
                </a:solidFill>
                <a:effectLst/>
              </a:rPr>
              <a:t>Apps you don’t recognize or remember downloading on your smartphone:</a:t>
            </a:r>
            <a:r>
              <a:rPr lang="en-US" sz="1400" b="0" i="0" dirty="0">
                <a:solidFill>
                  <a:srgbClr val="323C3E"/>
                </a:solidFill>
                <a:effectLst/>
              </a:rPr>
              <a:t> </a:t>
            </a:r>
          </a:p>
          <a:p>
            <a:pPr marL="285750" indent="-285750" algn="l" fontAlgn="base">
              <a:buFont typeface="Wingdings" panose="05000000000000000000" pitchFamily="2" charset="2"/>
              <a:buChar char="§"/>
            </a:pPr>
            <a:endParaRPr lang="en-US" sz="1400" b="0" i="0" dirty="0">
              <a:solidFill>
                <a:srgbClr val="323C3E"/>
              </a:solidFill>
              <a:effectLst/>
            </a:endParaRPr>
          </a:p>
          <a:p>
            <a:pPr marL="285750" indent="-285750" algn="l" fontAlgn="base">
              <a:buFont typeface="Wingdings" panose="05000000000000000000" pitchFamily="2" charset="2"/>
              <a:buChar char="§"/>
            </a:pPr>
            <a:r>
              <a:rPr lang="en-US" sz="1400" b="1" i="0" dirty="0">
                <a:solidFill>
                  <a:srgbClr val="323C3E"/>
                </a:solidFill>
                <a:effectLst/>
              </a:rPr>
              <a:t>Battery drainage suddenly increased:</a:t>
            </a:r>
            <a:r>
              <a:rPr lang="en-US" sz="1400" b="0" i="0" dirty="0">
                <a:solidFill>
                  <a:srgbClr val="323C3E"/>
                </a:solidFill>
                <a:effectLst/>
              </a:rPr>
              <a:t> If you are noticing that your phone’s battery is draining faster than normal, it could be a sign that your phone has been hacked.</a:t>
            </a:r>
          </a:p>
          <a:p>
            <a:pPr marL="285750" indent="-285750" algn="l" fontAlgn="base">
              <a:buFont typeface="Wingdings" panose="05000000000000000000" pitchFamily="2" charset="2"/>
              <a:buChar char="§"/>
            </a:pPr>
            <a:endParaRPr lang="en-US" sz="1400" b="0" i="0" dirty="0">
              <a:solidFill>
                <a:srgbClr val="323C3E"/>
              </a:solidFill>
              <a:effectLst/>
            </a:endParaRPr>
          </a:p>
          <a:p>
            <a:pPr marL="285750" indent="-285750" algn="l" fontAlgn="base">
              <a:buFont typeface="Wingdings" panose="05000000000000000000" pitchFamily="2" charset="2"/>
              <a:buChar char="§"/>
            </a:pPr>
            <a:r>
              <a:rPr lang="en-US" sz="1400" b="1" i="0" dirty="0">
                <a:solidFill>
                  <a:srgbClr val="323C3E"/>
                </a:solidFill>
                <a:effectLst/>
              </a:rPr>
              <a:t>Your phone becomes hot</a:t>
            </a:r>
            <a:r>
              <a:rPr lang="en-US" sz="1400" b="0" i="0" dirty="0">
                <a:solidFill>
                  <a:srgbClr val="323C3E"/>
                </a:solidFill>
                <a:effectLst/>
              </a:rPr>
              <a:t>– Along with the battery drainage, your phone also becomes hot while using</a:t>
            </a:r>
          </a:p>
          <a:p>
            <a:pPr marL="285750" indent="-285750" algn="l" fontAlgn="base">
              <a:buFont typeface="Wingdings" panose="05000000000000000000" pitchFamily="2" charset="2"/>
              <a:buChar char="§"/>
            </a:pPr>
            <a:endParaRPr lang="en-US" sz="1400" b="0" i="0" dirty="0">
              <a:solidFill>
                <a:srgbClr val="323C3E"/>
              </a:solidFill>
              <a:effectLst/>
            </a:endParaRPr>
          </a:p>
          <a:p>
            <a:pPr marL="285750" indent="-285750" algn="l" fontAlgn="base">
              <a:buFont typeface="Wingdings" panose="05000000000000000000" pitchFamily="2" charset="2"/>
              <a:buChar char="§"/>
            </a:pPr>
            <a:r>
              <a:rPr lang="en-US" sz="1400" b="1" i="0" dirty="0">
                <a:solidFill>
                  <a:srgbClr val="323C3E"/>
                </a:solidFill>
                <a:effectLst/>
              </a:rPr>
              <a:t>Poor performance of mobile phones</a:t>
            </a:r>
            <a:r>
              <a:rPr lang="en-US" sz="1400" b="0" i="0" dirty="0">
                <a:solidFill>
                  <a:srgbClr val="323C3E"/>
                </a:solidFill>
                <a:effectLst/>
              </a:rPr>
              <a:t>– Sometimes, your phone starts loading pages very slowly and crashes while using some websites</a:t>
            </a:r>
          </a:p>
          <a:p>
            <a:pPr marL="285750" indent="-285750" fontAlgn="base">
              <a:buFont typeface="Wingdings" panose="05000000000000000000" pitchFamily="2" charset="2"/>
              <a:buChar char="§"/>
            </a:pPr>
            <a:r>
              <a:rPr lang="en-US" sz="1400" b="1" i="0" dirty="0">
                <a:solidFill>
                  <a:srgbClr val="222222"/>
                </a:solidFill>
                <a:effectLst/>
              </a:rPr>
              <a:t>No calls or messages:</a:t>
            </a:r>
            <a:r>
              <a:rPr lang="en-US" sz="1400" b="0" i="0" dirty="0">
                <a:solidFill>
                  <a:srgbClr val="222222"/>
                </a:solidFill>
                <a:effectLst/>
              </a:rPr>
              <a:t> If you stop receiving calls or messages, the hacker must have got your SIM card cloned from the service provider.</a:t>
            </a:r>
          </a:p>
          <a:p>
            <a:pPr marL="285750" indent="-285750" algn="l" fontAlgn="base">
              <a:buFont typeface="Wingdings" panose="05000000000000000000" pitchFamily="2" charset="2"/>
              <a:buChar char="§"/>
            </a:pPr>
            <a:endParaRPr lang="en-US" sz="1400" b="0" i="0" dirty="0">
              <a:solidFill>
                <a:srgbClr val="222222"/>
              </a:solidFill>
              <a:effectLst/>
            </a:endParaRPr>
          </a:p>
        </p:txBody>
      </p:sp>
      <p:sp>
        <p:nvSpPr>
          <p:cNvPr id="3" name="TextBox 2">
            <a:extLst>
              <a:ext uri="{FF2B5EF4-FFF2-40B4-BE49-F238E27FC236}">
                <a16:creationId xmlns:a16="http://schemas.microsoft.com/office/drawing/2014/main" id="{22F724A8-E71B-46FF-84EE-D98CE6D96599}"/>
              </a:ext>
            </a:extLst>
          </p:cNvPr>
          <p:cNvSpPr txBox="1"/>
          <p:nvPr/>
        </p:nvSpPr>
        <p:spPr>
          <a:xfrm>
            <a:off x="1329338" y="2370523"/>
            <a:ext cx="6954050" cy="923330"/>
          </a:xfrm>
          <a:prstGeom prst="rect">
            <a:avLst/>
          </a:prstGeom>
          <a:noFill/>
        </p:spPr>
        <p:txBody>
          <a:bodyPr wrap="square" rtlCol="0">
            <a:sp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i="0" dirty="0">
                <a:solidFill>
                  <a:srgbClr val="FF0000"/>
                </a:solidFill>
                <a:effectLst/>
              </a:rPr>
              <a:t>Downloaded an inappropriate </a:t>
            </a:r>
            <a:r>
              <a:rPr lang="en-US" b="1" i="0">
                <a:solidFill>
                  <a:srgbClr val="FF0000"/>
                </a:solidFill>
                <a:effectLst/>
              </a:rPr>
              <a:t>or degraded </a:t>
            </a:r>
            <a:r>
              <a:rPr lang="en-US" b="1" i="0" dirty="0">
                <a:solidFill>
                  <a:srgbClr val="FF0000"/>
                </a:solidFill>
                <a:effectLst/>
              </a:rPr>
              <a:t>app</a:t>
            </a:r>
            <a:endParaRPr lang="en-US" b="0" i="0" dirty="0">
              <a:solidFill>
                <a:srgbClr val="FF0000"/>
              </a:solidFill>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solidFill>
                  <a:srgbClr val="FF0000"/>
                </a:solidFill>
              </a:rPr>
              <a:t>C</a:t>
            </a:r>
            <a:r>
              <a:rPr lang="en-US" b="1" i="0" dirty="0">
                <a:solidFill>
                  <a:srgbClr val="FF0000"/>
                </a:solidFill>
                <a:effectLst/>
              </a:rPr>
              <a:t>licked on an inappropriate link</a:t>
            </a:r>
            <a:endParaRPr lang="en-US" b="0" i="0" dirty="0">
              <a:solidFill>
                <a:srgbClr val="FF0000"/>
              </a:solidFill>
              <a:effectLst/>
            </a:endParaRPr>
          </a:p>
          <a:p>
            <a:endParaRPr lang="en-IN" dirty="0"/>
          </a:p>
        </p:txBody>
      </p:sp>
      <p:sp>
        <p:nvSpPr>
          <p:cNvPr id="4" name="Rectangle 3">
            <a:extLst>
              <a:ext uri="{FF2B5EF4-FFF2-40B4-BE49-F238E27FC236}">
                <a16:creationId xmlns:a16="http://schemas.microsoft.com/office/drawing/2014/main" id="{16D0270E-DAFC-2D22-33B2-96E528A77E04}"/>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59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0D19E5-1AA9-4868-99C3-4C78A0CB7A0E}"/>
              </a:ext>
            </a:extLst>
          </p:cNvPr>
          <p:cNvGrpSpPr/>
          <p:nvPr/>
        </p:nvGrpSpPr>
        <p:grpSpPr>
          <a:xfrm>
            <a:off x="36606" y="119390"/>
            <a:ext cx="9107394" cy="4818460"/>
            <a:chOff x="36606" y="153570"/>
            <a:chExt cx="12155394" cy="6486035"/>
          </a:xfrm>
        </p:grpSpPr>
        <p:grpSp>
          <p:nvGrpSpPr>
            <p:cNvPr id="13" name="Group 12">
              <a:extLst>
                <a:ext uri="{FF2B5EF4-FFF2-40B4-BE49-F238E27FC236}">
                  <a16:creationId xmlns:a16="http://schemas.microsoft.com/office/drawing/2014/main" id="{4D090469-D578-43E5-ADB3-622A0C16C5F8}"/>
                </a:ext>
              </a:extLst>
            </p:cNvPr>
            <p:cNvGrpSpPr/>
            <p:nvPr/>
          </p:nvGrpSpPr>
          <p:grpSpPr>
            <a:xfrm>
              <a:off x="36606" y="893490"/>
              <a:ext cx="12155394" cy="5746115"/>
              <a:chOff x="53574" y="759313"/>
              <a:chExt cx="12155394" cy="5746115"/>
            </a:xfrm>
          </p:grpSpPr>
          <p:sp>
            <p:nvSpPr>
              <p:cNvPr id="17" name="Rectangle 16">
                <a:extLst>
                  <a:ext uri="{FF2B5EF4-FFF2-40B4-BE49-F238E27FC236}">
                    <a16:creationId xmlns:a16="http://schemas.microsoft.com/office/drawing/2014/main" id="{77AB2629-2F00-4F8C-B331-AA90E62511DE}"/>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D92A5B5-DB22-49E7-87C2-48CC38EF1C22}"/>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Icon&#10;&#10;Description automatically generated with medium confidence">
              <a:extLst>
                <a:ext uri="{FF2B5EF4-FFF2-40B4-BE49-F238E27FC236}">
                  <a16:creationId xmlns:a16="http://schemas.microsoft.com/office/drawing/2014/main" id="{D12847E9-0D81-438C-B2DB-89CDD5E92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9" name="Picture 18" descr="A picture containing device&#10;&#10;Description automatically generated">
            <a:extLst>
              <a:ext uri="{FF2B5EF4-FFF2-40B4-BE49-F238E27FC236}">
                <a16:creationId xmlns:a16="http://schemas.microsoft.com/office/drawing/2014/main" id="{99E7CECB-AA1A-4868-850D-CE6186F4D7F6}"/>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283388" y="39475"/>
            <a:ext cx="646729" cy="657436"/>
          </a:xfrm>
          <a:prstGeom prst="ellipse">
            <a:avLst/>
          </a:prstGeom>
        </p:spPr>
      </p:pic>
      <p:sp>
        <p:nvSpPr>
          <p:cNvPr id="2" name="TextBox 1">
            <a:extLst>
              <a:ext uri="{FF2B5EF4-FFF2-40B4-BE49-F238E27FC236}">
                <a16:creationId xmlns:a16="http://schemas.microsoft.com/office/drawing/2014/main" id="{71159286-0C5D-4210-A730-34003675B257}"/>
              </a:ext>
            </a:extLst>
          </p:cNvPr>
          <p:cNvSpPr txBox="1"/>
          <p:nvPr/>
        </p:nvSpPr>
        <p:spPr>
          <a:xfrm>
            <a:off x="2904564" y="422622"/>
            <a:ext cx="3457815" cy="369332"/>
          </a:xfrm>
          <a:prstGeom prst="rect">
            <a:avLst/>
          </a:prstGeom>
          <a:noFill/>
        </p:spPr>
        <p:txBody>
          <a:bodyPr wrap="square" rtlCol="0">
            <a:spAutoFit/>
          </a:bodyPr>
          <a:lstStyle/>
          <a:p>
            <a:r>
              <a:rPr lang="en-IN" dirty="0"/>
              <a:t>What are next steps  </a:t>
            </a:r>
          </a:p>
        </p:txBody>
      </p:sp>
      <p:sp>
        <p:nvSpPr>
          <p:cNvPr id="16" name="TextBox 15">
            <a:extLst>
              <a:ext uri="{FF2B5EF4-FFF2-40B4-BE49-F238E27FC236}">
                <a16:creationId xmlns:a16="http://schemas.microsoft.com/office/drawing/2014/main" id="{8A222604-CE60-40CB-B295-BD93C44922CB}"/>
              </a:ext>
            </a:extLst>
          </p:cNvPr>
          <p:cNvSpPr txBox="1"/>
          <p:nvPr/>
        </p:nvSpPr>
        <p:spPr>
          <a:xfrm>
            <a:off x="361150" y="1373041"/>
            <a:ext cx="8568967" cy="3323987"/>
          </a:xfrm>
          <a:prstGeom prst="rect">
            <a:avLst/>
          </a:prstGeom>
          <a:noFill/>
        </p:spPr>
        <p:txBody>
          <a:bodyPr wrap="square">
            <a:spAutoFit/>
          </a:bodyPr>
          <a:lstStyle/>
          <a:p>
            <a:pPr marL="285750" indent="-285750" algn="l" fontAlgn="base">
              <a:buFont typeface="Wingdings" panose="05000000000000000000" pitchFamily="2" charset="2"/>
              <a:buChar char="§"/>
            </a:pPr>
            <a:r>
              <a:rPr lang="en-IN" sz="1400" b="1" i="0" dirty="0">
                <a:solidFill>
                  <a:srgbClr val="323C3E"/>
                </a:solidFill>
                <a:effectLst/>
              </a:rPr>
              <a:t>Delete suspicious/</a:t>
            </a:r>
            <a:r>
              <a:rPr lang="en-US" sz="1400" b="1" i="0" dirty="0">
                <a:solidFill>
                  <a:srgbClr val="222222"/>
                </a:solidFill>
                <a:effectLst/>
              </a:rPr>
              <a:t> unrecognized applications</a:t>
            </a:r>
          </a:p>
          <a:p>
            <a:pPr marL="285750" indent="-285750" algn="l" fontAlgn="base">
              <a:buFont typeface="Wingdings" panose="05000000000000000000" pitchFamily="2" charset="2"/>
              <a:buChar char="§"/>
            </a:pPr>
            <a:endParaRPr lang="en-US" sz="1400" b="1" dirty="0">
              <a:solidFill>
                <a:srgbClr val="222222"/>
              </a:solidFill>
            </a:endParaRPr>
          </a:p>
          <a:p>
            <a:pPr marL="285750" indent="-285750" algn="l" fontAlgn="base">
              <a:buFont typeface="Wingdings" panose="05000000000000000000" pitchFamily="2" charset="2"/>
              <a:buChar char="§"/>
            </a:pPr>
            <a:r>
              <a:rPr lang="en-US" sz="1400" b="1" i="0" dirty="0">
                <a:solidFill>
                  <a:srgbClr val="323C3E"/>
                </a:solidFill>
                <a:effectLst/>
              </a:rPr>
              <a:t>Down load Antivirus and Run anti-malware software on your smartphone</a:t>
            </a:r>
          </a:p>
          <a:p>
            <a:pPr marL="285750" indent="-285750" algn="l" fontAlgn="base">
              <a:buFont typeface="Wingdings" panose="05000000000000000000" pitchFamily="2" charset="2"/>
              <a:buChar char="§"/>
            </a:pPr>
            <a:endParaRPr lang="en-US" sz="1400" b="1" dirty="0">
              <a:solidFill>
                <a:srgbClr val="323C3E"/>
              </a:solidFill>
            </a:endParaRPr>
          </a:p>
          <a:p>
            <a:pPr marL="285750" indent="-285750" algn="l" fontAlgn="base">
              <a:buFont typeface="Wingdings" panose="05000000000000000000" pitchFamily="2" charset="2"/>
              <a:buChar char="§"/>
            </a:pPr>
            <a:r>
              <a:rPr lang="en-IN" sz="1400" b="1" i="0" dirty="0">
                <a:solidFill>
                  <a:srgbClr val="323C3E"/>
                </a:solidFill>
                <a:effectLst/>
              </a:rPr>
              <a:t>Reset your phone</a:t>
            </a:r>
            <a:r>
              <a:rPr lang="en-US" sz="1400" b="1" i="0" dirty="0">
                <a:solidFill>
                  <a:srgbClr val="323C3E"/>
                </a:solidFill>
                <a:effectLst/>
              </a:rPr>
              <a:t>- back up data before resetting</a:t>
            </a:r>
          </a:p>
          <a:p>
            <a:pPr marL="285750" indent="-285750" algn="l" fontAlgn="base">
              <a:buFont typeface="Wingdings" panose="05000000000000000000" pitchFamily="2" charset="2"/>
              <a:buChar char="§"/>
            </a:pPr>
            <a:endParaRPr lang="en-US" sz="1400" b="1" dirty="0">
              <a:solidFill>
                <a:srgbClr val="323C3E"/>
              </a:solidFill>
            </a:endParaRPr>
          </a:p>
          <a:p>
            <a:pPr marL="285750" indent="-285750" algn="l" fontAlgn="base">
              <a:buFont typeface="Wingdings" panose="05000000000000000000" pitchFamily="2" charset="2"/>
              <a:buChar char="§"/>
            </a:pPr>
            <a:r>
              <a:rPr lang="en-US" sz="1400" b="1" i="0" dirty="0">
                <a:solidFill>
                  <a:srgbClr val="222222"/>
                </a:solidFill>
                <a:effectLst/>
              </a:rPr>
              <a:t>Reset essential  passwords </a:t>
            </a:r>
          </a:p>
          <a:p>
            <a:pPr marL="285750" indent="-285750" algn="l" fontAlgn="base">
              <a:buFont typeface="Wingdings" panose="05000000000000000000" pitchFamily="2" charset="2"/>
              <a:buChar char="§"/>
            </a:pPr>
            <a:endParaRPr lang="en-US" sz="1400" b="1" i="0" dirty="0">
              <a:solidFill>
                <a:srgbClr val="222222"/>
              </a:solidFill>
              <a:effectLst/>
            </a:endParaRPr>
          </a:p>
          <a:p>
            <a:pPr marL="285750" indent="-285750" algn="l" fontAlgn="base">
              <a:buFont typeface="Wingdings" panose="05000000000000000000" pitchFamily="2" charset="2"/>
              <a:buChar char="§"/>
            </a:pPr>
            <a:r>
              <a:rPr lang="en-US" sz="1400" b="1" i="0" dirty="0">
                <a:solidFill>
                  <a:srgbClr val="222222"/>
                </a:solidFill>
                <a:effectLst/>
              </a:rPr>
              <a:t>Inform your contacts</a:t>
            </a:r>
            <a:r>
              <a:rPr lang="en-US" sz="1400" b="1" i="0" dirty="0">
                <a:solidFill>
                  <a:srgbClr val="323C3E"/>
                </a:solidFill>
                <a:effectLst/>
              </a:rPr>
              <a:t> </a:t>
            </a:r>
          </a:p>
          <a:p>
            <a:pPr marL="285750" indent="-285750" algn="l" fontAlgn="base">
              <a:buFont typeface="Wingdings" panose="05000000000000000000" pitchFamily="2" charset="2"/>
              <a:buChar char="§"/>
            </a:pPr>
            <a:endParaRPr lang="en-US" sz="1400" b="1" i="0" dirty="0">
              <a:solidFill>
                <a:srgbClr val="323C3E"/>
              </a:solidFill>
              <a:effectLst/>
            </a:endParaRPr>
          </a:p>
          <a:p>
            <a:pPr marL="285750" indent="-285750" algn="l" fontAlgn="base">
              <a:buFont typeface="Wingdings" panose="05000000000000000000" pitchFamily="2" charset="2"/>
              <a:buChar char="§"/>
            </a:pPr>
            <a:r>
              <a:rPr lang="en-US" sz="1400" b="1" i="0" dirty="0">
                <a:solidFill>
                  <a:srgbClr val="323C3E"/>
                </a:solidFill>
                <a:effectLst/>
              </a:rPr>
              <a:t>Activate the multi-factor authentication on your smartphone</a:t>
            </a:r>
          </a:p>
          <a:p>
            <a:pPr marL="285750" indent="-285750" algn="l" fontAlgn="base">
              <a:buFont typeface="Wingdings" panose="05000000000000000000" pitchFamily="2" charset="2"/>
              <a:buChar char="§"/>
            </a:pPr>
            <a:endParaRPr lang="en-US" sz="1400" b="1" dirty="0">
              <a:solidFill>
                <a:srgbClr val="323C3E"/>
              </a:solidFill>
            </a:endParaRPr>
          </a:p>
          <a:p>
            <a:pPr marL="285750" indent="-285750" algn="l" fontAlgn="base">
              <a:buFont typeface="Wingdings" panose="05000000000000000000" pitchFamily="2" charset="2"/>
              <a:buChar char="§"/>
            </a:pPr>
            <a:r>
              <a:rPr lang="en-US" sz="1400" b="1" i="0" dirty="0">
                <a:solidFill>
                  <a:srgbClr val="222222"/>
                </a:solidFill>
                <a:effectLst/>
              </a:rPr>
              <a:t>Contact service-provider</a:t>
            </a:r>
          </a:p>
          <a:p>
            <a:pPr algn="l" fontAlgn="base"/>
            <a:endParaRPr lang="en-IN" sz="1400" b="1" i="0" dirty="0">
              <a:solidFill>
                <a:srgbClr val="323C3E"/>
              </a:solidFill>
              <a:effectLst/>
              <a:latin typeface="Lato"/>
            </a:endParaRPr>
          </a:p>
          <a:p>
            <a:pPr algn="l" fontAlgn="base"/>
            <a:endParaRPr lang="en-US" sz="1400" b="0" i="0" dirty="0">
              <a:solidFill>
                <a:srgbClr val="222222"/>
              </a:solidFill>
              <a:effectLst/>
              <a:latin typeface="TiemposTextWeb-Regular"/>
            </a:endParaRPr>
          </a:p>
        </p:txBody>
      </p:sp>
      <p:sp>
        <p:nvSpPr>
          <p:cNvPr id="3" name="Rectangle 2">
            <a:extLst>
              <a:ext uri="{FF2B5EF4-FFF2-40B4-BE49-F238E27FC236}">
                <a16:creationId xmlns:a16="http://schemas.microsoft.com/office/drawing/2014/main" id="{0A8409A6-2776-2B1B-D49A-5E73F7B95D8B}"/>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61286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1"/>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3" name="Picture 2">
            <a:extLst>
              <a:ext uri="{FF2B5EF4-FFF2-40B4-BE49-F238E27FC236}">
                <a16:creationId xmlns:a16="http://schemas.microsoft.com/office/drawing/2014/main" id="{80AE1B92-4B09-45FC-AC67-5216385CDC7F}"/>
              </a:ext>
            </a:extLst>
          </p:cNvPr>
          <p:cNvPicPr>
            <a:picLocks noChangeAspect="1"/>
          </p:cNvPicPr>
          <p:nvPr/>
        </p:nvPicPr>
        <p:blipFill>
          <a:blip r:embed="rId5"/>
          <a:stretch>
            <a:fillRect/>
          </a:stretch>
        </p:blipFill>
        <p:spPr>
          <a:xfrm>
            <a:off x="6366321" y="960859"/>
            <a:ext cx="2336395" cy="3621881"/>
          </a:xfrm>
          <a:prstGeom prst="rect">
            <a:avLst/>
          </a:prstGeom>
        </p:spPr>
      </p:pic>
      <p:pic>
        <p:nvPicPr>
          <p:cNvPr id="6" name="Picture 5">
            <a:extLst>
              <a:ext uri="{FF2B5EF4-FFF2-40B4-BE49-F238E27FC236}">
                <a16:creationId xmlns:a16="http://schemas.microsoft.com/office/drawing/2014/main" id="{F9FCEB41-8B21-47BE-AD32-D1E10D205807}"/>
              </a:ext>
            </a:extLst>
          </p:cNvPr>
          <p:cNvPicPr>
            <a:picLocks noChangeAspect="1"/>
          </p:cNvPicPr>
          <p:nvPr/>
        </p:nvPicPr>
        <p:blipFill>
          <a:blip r:embed="rId6"/>
          <a:stretch>
            <a:fillRect/>
          </a:stretch>
        </p:blipFill>
        <p:spPr>
          <a:xfrm>
            <a:off x="3213962" y="1152861"/>
            <a:ext cx="2743531" cy="3726449"/>
          </a:xfrm>
          <a:prstGeom prst="rect">
            <a:avLst/>
          </a:prstGeom>
        </p:spPr>
      </p:pic>
      <p:pic>
        <p:nvPicPr>
          <p:cNvPr id="1026" name="Picture 2" descr="Now, you can make UPI payments without an internet connection - Here's how">
            <a:extLst>
              <a:ext uri="{FF2B5EF4-FFF2-40B4-BE49-F238E27FC236}">
                <a16:creationId xmlns:a16="http://schemas.microsoft.com/office/drawing/2014/main" id="{EB9518C7-502D-48D9-8A87-57B1A7BE63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616" y="1935264"/>
            <a:ext cx="2974346" cy="16730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513E8B-0CFF-4F9B-8283-69BA75BAF7FD}"/>
              </a:ext>
            </a:extLst>
          </p:cNvPr>
          <p:cNvSpPr txBox="1"/>
          <p:nvPr/>
        </p:nvSpPr>
        <p:spPr>
          <a:xfrm>
            <a:off x="-21431" y="4779169"/>
            <a:ext cx="4836580" cy="184666"/>
          </a:xfrm>
          <a:prstGeom prst="rect">
            <a:avLst/>
          </a:prstGeom>
          <a:noFill/>
        </p:spPr>
        <p:txBody>
          <a:bodyPr wrap="none" rtlCol="0">
            <a:spAutoFit/>
          </a:bodyPr>
          <a:lstStyle/>
          <a:p>
            <a:r>
              <a:rPr lang="en-IN" sz="600" dirty="0"/>
              <a:t>Image : https://www.dnaindia.com/personal-finance/report-now-you-can-make-upi-payments-without-an-internet-connection-here-s-how-2909936</a:t>
            </a:r>
          </a:p>
        </p:txBody>
      </p:sp>
      <p:sp>
        <p:nvSpPr>
          <p:cNvPr id="4" name="Rectangle 3">
            <a:extLst>
              <a:ext uri="{FF2B5EF4-FFF2-40B4-BE49-F238E27FC236}">
                <a16:creationId xmlns:a16="http://schemas.microsoft.com/office/drawing/2014/main" id="{29F8D568-B70D-0C48-6DAB-2031326772E8}"/>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952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1"/>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4098" name="Picture 2" descr="Image">
            <a:extLst>
              <a:ext uri="{FF2B5EF4-FFF2-40B4-BE49-F238E27FC236}">
                <a16:creationId xmlns:a16="http://schemas.microsoft.com/office/drawing/2014/main" id="{74D34691-D946-4751-842F-3E95E65BBA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4594" y="762893"/>
            <a:ext cx="3578396" cy="40758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706FA95-FD33-693F-5891-C43282E13645}"/>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97047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0"/>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4" name="Picture 3">
            <a:extLst>
              <a:ext uri="{FF2B5EF4-FFF2-40B4-BE49-F238E27FC236}">
                <a16:creationId xmlns:a16="http://schemas.microsoft.com/office/drawing/2014/main" id="{ED671CE6-BA99-4AC9-9FB7-27B422DA187E}"/>
              </a:ext>
            </a:extLst>
          </p:cNvPr>
          <p:cNvPicPr>
            <a:picLocks noChangeAspect="1"/>
          </p:cNvPicPr>
          <p:nvPr/>
        </p:nvPicPr>
        <p:blipFill>
          <a:blip r:embed="rId5"/>
          <a:stretch>
            <a:fillRect/>
          </a:stretch>
        </p:blipFill>
        <p:spPr>
          <a:xfrm>
            <a:off x="3279784" y="977860"/>
            <a:ext cx="2611886" cy="3694102"/>
          </a:xfrm>
          <a:prstGeom prst="rect">
            <a:avLst/>
          </a:prstGeom>
        </p:spPr>
      </p:pic>
      <p:sp>
        <p:nvSpPr>
          <p:cNvPr id="2" name="Rectangle 1">
            <a:extLst>
              <a:ext uri="{FF2B5EF4-FFF2-40B4-BE49-F238E27FC236}">
                <a16:creationId xmlns:a16="http://schemas.microsoft.com/office/drawing/2014/main" id="{21A040F0-1A2D-B459-98EB-51132B379155}"/>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4165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00890"/>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sp>
        <p:nvSpPr>
          <p:cNvPr id="7" name="Rectangle 6">
            <a:extLst>
              <a:ext uri="{FF2B5EF4-FFF2-40B4-BE49-F238E27FC236}">
                <a16:creationId xmlns:a16="http://schemas.microsoft.com/office/drawing/2014/main" id="{E6281E0E-C0D0-874B-84B1-E6BB0E365EEA}"/>
              </a:ext>
            </a:extLst>
          </p:cNvPr>
          <p:cNvSpPr/>
          <p:nvPr/>
        </p:nvSpPr>
        <p:spPr>
          <a:xfrm>
            <a:off x="7863142" y="193700"/>
            <a:ext cx="670095" cy="341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8" name="Picture 17" descr="A picture containing device&#10;&#10;Description automatically generated">
            <a:extLst>
              <a:ext uri="{FF2B5EF4-FFF2-40B4-BE49-F238E27FC236}">
                <a16:creationId xmlns:a16="http://schemas.microsoft.com/office/drawing/2014/main" id="{3A93B99A-D78C-4464-83A9-A83A69636E03}"/>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533237" y="103977"/>
            <a:ext cx="489572" cy="497678"/>
          </a:xfrm>
          <a:prstGeom prst="ellipse">
            <a:avLst/>
          </a:prstGeom>
        </p:spPr>
      </p:pic>
      <p:pic>
        <p:nvPicPr>
          <p:cNvPr id="5122" name="Picture 2" descr="What are the many forms of UPI frauds?">
            <a:extLst>
              <a:ext uri="{FF2B5EF4-FFF2-40B4-BE49-F238E27FC236}">
                <a16:creationId xmlns:a16="http://schemas.microsoft.com/office/drawing/2014/main" id="{8D29B75D-4A75-4C86-9EFE-D887FB4B99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906" y="1113404"/>
            <a:ext cx="7093744" cy="33872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CB0D58A-D7B1-2834-9B64-1DC8E11427AF}"/>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4597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1517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TextBox 1">
            <a:extLst>
              <a:ext uri="{FF2B5EF4-FFF2-40B4-BE49-F238E27FC236}">
                <a16:creationId xmlns:a16="http://schemas.microsoft.com/office/drawing/2014/main" id="{47FB8AF1-911F-4E22-B526-6FA269291F13}"/>
              </a:ext>
            </a:extLst>
          </p:cNvPr>
          <p:cNvSpPr txBox="1"/>
          <p:nvPr/>
        </p:nvSpPr>
        <p:spPr>
          <a:xfrm>
            <a:off x="766369" y="1341590"/>
            <a:ext cx="5981272" cy="923330"/>
          </a:xfrm>
          <a:prstGeom prst="rect">
            <a:avLst/>
          </a:prstGeom>
          <a:noFill/>
        </p:spPr>
        <p:txBody>
          <a:bodyPr wrap="square" rtlCol="0">
            <a:spAutoFit/>
          </a:bodyPr>
          <a:lstStyle/>
          <a:p>
            <a:r>
              <a:rPr lang="en-US" b="1" dirty="0"/>
              <a:t>Phishing</a:t>
            </a:r>
            <a:r>
              <a:rPr lang="en-US" dirty="0"/>
              <a:t> is when attackers attempt to trick users into doing 'the wrong thing', such as clicking a bad link that will download malware</a:t>
            </a:r>
            <a:r>
              <a:rPr lang="en-IN" dirty="0"/>
              <a:t>	</a:t>
            </a:r>
          </a:p>
        </p:txBody>
      </p:sp>
      <p:sp>
        <p:nvSpPr>
          <p:cNvPr id="4" name="TextBox 3">
            <a:extLst>
              <a:ext uri="{FF2B5EF4-FFF2-40B4-BE49-F238E27FC236}">
                <a16:creationId xmlns:a16="http://schemas.microsoft.com/office/drawing/2014/main" id="{6902BE8D-8B92-4BBE-9CC4-9CFA52E1A99B}"/>
              </a:ext>
            </a:extLst>
          </p:cNvPr>
          <p:cNvSpPr txBox="1"/>
          <p:nvPr/>
        </p:nvSpPr>
        <p:spPr>
          <a:xfrm>
            <a:off x="3081297" y="30738"/>
            <a:ext cx="3042878" cy="646331"/>
          </a:xfrm>
          <a:prstGeom prst="rect">
            <a:avLst/>
          </a:prstGeom>
          <a:noFill/>
        </p:spPr>
        <p:txBody>
          <a:bodyPr wrap="square" rtlCol="0">
            <a:spAutoFit/>
          </a:bodyPr>
          <a:lstStyle/>
          <a:p>
            <a:r>
              <a:rPr lang="en-IN" sz="3600" dirty="0"/>
              <a:t>Phishing</a:t>
            </a:r>
          </a:p>
        </p:txBody>
      </p:sp>
      <p:pic>
        <p:nvPicPr>
          <p:cNvPr id="1026" name="Picture 2" descr="Phishing, Fraud, Cyber Security, Hacking">
            <a:extLst>
              <a:ext uri="{FF2B5EF4-FFF2-40B4-BE49-F238E27FC236}">
                <a16:creationId xmlns:a16="http://schemas.microsoft.com/office/drawing/2014/main" id="{B61E6A2F-D09F-4688-B42B-119029B3D4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6646" y="1803255"/>
            <a:ext cx="3137174" cy="203946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B9B88EB-8995-467E-945D-A4A431DF651A}"/>
              </a:ext>
            </a:extLst>
          </p:cNvPr>
          <p:cNvSpPr txBox="1"/>
          <p:nvPr/>
        </p:nvSpPr>
        <p:spPr>
          <a:xfrm>
            <a:off x="4363" y="3039016"/>
            <a:ext cx="5981272"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Do not open it. ...</a:t>
            </a:r>
          </a:p>
          <a:p>
            <a:pPr marL="285750" indent="-285750">
              <a:buFont typeface="Wingdings" panose="05000000000000000000" pitchFamily="2" charset="2"/>
              <a:buChar char="§"/>
            </a:pPr>
            <a:r>
              <a:rPr lang="en-US" dirty="0"/>
              <a:t>Delete it immediately to prevent yourself from accidentally opening the message in the future.</a:t>
            </a:r>
          </a:p>
          <a:p>
            <a:pPr marL="285750" indent="-285750">
              <a:buFont typeface="Wingdings" panose="05000000000000000000" pitchFamily="2" charset="2"/>
              <a:buChar char="§"/>
            </a:pPr>
            <a:r>
              <a:rPr lang="en-US" dirty="0"/>
              <a:t>Do not download any attachments accompanying the message. ...</a:t>
            </a:r>
          </a:p>
          <a:p>
            <a:pPr marL="285750" indent="-285750">
              <a:buFont typeface="Wingdings" panose="05000000000000000000" pitchFamily="2" charset="2"/>
              <a:buChar char="§"/>
            </a:pPr>
            <a:r>
              <a:rPr lang="en-US" dirty="0"/>
              <a:t>Never click links that appear in the message.</a:t>
            </a:r>
          </a:p>
          <a:p>
            <a:endParaRPr lang="en-IN" dirty="0"/>
          </a:p>
        </p:txBody>
      </p:sp>
      <p:sp>
        <p:nvSpPr>
          <p:cNvPr id="3" name="Rectangle 2">
            <a:extLst>
              <a:ext uri="{FF2B5EF4-FFF2-40B4-BE49-F238E27FC236}">
                <a16:creationId xmlns:a16="http://schemas.microsoft.com/office/drawing/2014/main" id="{7E52D335-A237-CB36-5043-9EFB48E243B1}"/>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8765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1517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TextBox 1">
            <a:extLst>
              <a:ext uri="{FF2B5EF4-FFF2-40B4-BE49-F238E27FC236}">
                <a16:creationId xmlns:a16="http://schemas.microsoft.com/office/drawing/2014/main" id="{47FB8AF1-911F-4E22-B526-6FA269291F13}"/>
              </a:ext>
            </a:extLst>
          </p:cNvPr>
          <p:cNvSpPr txBox="1"/>
          <p:nvPr/>
        </p:nvSpPr>
        <p:spPr>
          <a:xfrm>
            <a:off x="394138" y="1491364"/>
            <a:ext cx="7937938" cy="1754326"/>
          </a:xfrm>
          <a:prstGeom prst="rect">
            <a:avLst/>
          </a:prstGeom>
          <a:noFill/>
        </p:spPr>
        <p:txBody>
          <a:bodyPr wrap="square" rtlCol="0">
            <a:spAutoFit/>
          </a:bodyPr>
          <a:lstStyle/>
          <a:p>
            <a:pPr marL="285750" indent="-285750" fontAlgn="base">
              <a:buFont typeface="Wingdings" panose="05000000000000000000" pitchFamily="2" charset="2"/>
              <a:buChar char="§"/>
            </a:pPr>
            <a:r>
              <a:rPr lang="en-US" dirty="0"/>
              <a:t>Ask for your personal or financial information.</a:t>
            </a:r>
          </a:p>
          <a:p>
            <a:pPr marL="285750" indent="-285750" fontAlgn="base">
              <a:buFont typeface="Wingdings" panose="05000000000000000000" pitchFamily="2" charset="2"/>
              <a:buChar char="§"/>
            </a:pPr>
            <a:r>
              <a:rPr lang="en-US" dirty="0"/>
              <a:t>Ask you to click links or download software.</a:t>
            </a:r>
          </a:p>
          <a:p>
            <a:pPr marL="285750" indent="-285750" fontAlgn="base">
              <a:buFont typeface="Wingdings" panose="05000000000000000000" pitchFamily="2" charset="2"/>
              <a:buChar char="§"/>
            </a:pPr>
            <a:r>
              <a:rPr lang="en-US" dirty="0"/>
              <a:t>Impersonate a reputable organization, like your bank, a social media site you use, or your workplace. </a:t>
            </a:r>
          </a:p>
          <a:p>
            <a:pPr marL="285750" indent="-285750" fontAlgn="base">
              <a:buFont typeface="Wingdings" panose="05000000000000000000" pitchFamily="2" charset="2"/>
              <a:buChar char="§"/>
            </a:pPr>
            <a:r>
              <a:rPr lang="en-US" dirty="0"/>
              <a:t>Impersonate someone you know, like a family member, friend, or coworker.</a:t>
            </a:r>
          </a:p>
          <a:p>
            <a:pPr marL="285750" indent="-285750" fontAlgn="base">
              <a:buFont typeface="Wingdings" panose="05000000000000000000" pitchFamily="2" charset="2"/>
              <a:buChar char="§"/>
            </a:pPr>
            <a:r>
              <a:rPr lang="en-US" dirty="0"/>
              <a:t>Look exactly like a message from an organization or person you trust.</a:t>
            </a:r>
          </a:p>
        </p:txBody>
      </p:sp>
      <p:sp>
        <p:nvSpPr>
          <p:cNvPr id="4" name="TextBox 3">
            <a:extLst>
              <a:ext uri="{FF2B5EF4-FFF2-40B4-BE49-F238E27FC236}">
                <a16:creationId xmlns:a16="http://schemas.microsoft.com/office/drawing/2014/main" id="{6902BE8D-8B92-4BBE-9CC4-9CFA52E1A99B}"/>
              </a:ext>
            </a:extLst>
          </p:cNvPr>
          <p:cNvSpPr txBox="1"/>
          <p:nvPr/>
        </p:nvSpPr>
        <p:spPr>
          <a:xfrm>
            <a:off x="3081297" y="30738"/>
            <a:ext cx="3042878" cy="646331"/>
          </a:xfrm>
          <a:prstGeom prst="rect">
            <a:avLst/>
          </a:prstGeom>
          <a:noFill/>
        </p:spPr>
        <p:txBody>
          <a:bodyPr wrap="square" rtlCol="0">
            <a:spAutoFit/>
          </a:bodyPr>
          <a:lstStyle/>
          <a:p>
            <a:r>
              <a:rPr lang="en-IN" sz="3600" dirty="0"/>
              <a:t>Phishing</a:t>
            </a:r>
          </a:p>
        </p:txBody>
      </p:sp>
      <p:sp>
        <p:nvSpPr>
          <p:cNvPr id="3" name="Rectangle 2">
            <a:extLst>
              <a:ext uri="{FF2B5EF4-FFF2-40B4-BE49-F238E27FC236}">
                <a16:creationId xmlns:a16="http://schemas.microsoft.com/office/drawing/2014/main" id="{8D08FE62-5782-5E24-B2AC-F57A1C296A21}"/>
              </a:ext>
            </a:extLst>
          </p:cNvPr>
          <p:cNvSpPr/>
          <p:nvPr/>
        </p:nvSpPr>
        <p:spPr>
          <a:xfrm>
            <a:off x="0" y="121444"/>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487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453E949-8BBE-C14D-9AF6-30A00820F05E}"/>
              </a:ext>
            </a:extLst>
          </p:cNvPr>
          <p:cNvGrpSpPr/>
          <p:nvPr/>
        </p:nvGrpSpPr>
        <p:grpSpPr>
          <a:xfrm>
            <a:off x="27454" y="115178"/>
            <a:ext cx="9116546" cy="4864526"/>
            <a:chOff x="36606" y="153570"/>
            <a:chExt cx="12155394" cy="6486035"/>
          </a:xfrm>
        </p:grpSpPr>
        <p:grpSp>
          <p:nvGrpSpPr>
            <p:cNvPr id="11" name="Group 10">
              <a:extLst>
                <a:ext uri="{FF2B5EF4-FFF2-40B4-BE49-F238E27FC236}">
                  <a16:creationId xmlns:a16="http://schemas.microsoft.com/office/drawing/2014/main" id="{41B57D1C-9500-444E-A3A6-0CCC892AEA7C}"/>
                </a:ext>
              </a:extLst>
            </p:cNvPr>
            <p:cNvGrpSpPr/>
            <p:nvPr/>
          </p:nvGrpSpPr>
          <p:grpSpPr>
            <a:xfrm>
              <a:off x="36606" y="893490"/>
              <a:ext cx="12155394" cy="5746115"/>
              <a:chOff x="53574" y="759313"/>
              <a:chExt cx="12155394" cy="5746115"/>
            </a:xfrm>
          </p:grpSpPr>
          <p:sp>
            <p:nvSpPr>
              <p:cNvPr id="14" name="Rectangle 13">
                <a:extLst>
                  <a:ext uri="{FF2B5EF4-FFF2-40B4-BE49-F238E27FC236}">
                    <a16:creationId xmlns:a16="http://schemas.microsoft.com/office/drawing/2014/main" id="{13A554A5-E0A5-4F4D-8080-44F0F2D31B03}"/>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865D5B83-FC0D-844D-BDAC-DE8590422203}"/>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6" name="Picture 15" descr="Icon&#10;&#10;Description automatically generated with medium confidence">
              <a:extLst>
                <a:ext uri="{FF2B5EF4-FFF2-40B4-BE49-F238E27FC236}">
                  <a16:creationId xmlns:a16="http://schemas.microsoft.com/office/drawing/2014/main" id="{2866EEE1-77F3-E046-A71A-D52B60B665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18" name="Picture 17" descr="A picture containing device&#10;&#10;Description automatically generated">
            <a:extLst>
              <a:ext uri="{FF2B5EF4-FFF2-40B4-BE49-F238E27FC236}">
                <a16:creationId xmlns:a16="http://schemas.microsoft.com/office/drawing/2014/main" id="{F87A408F-B472-4F39-BDCC-21808505C06F}"/>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TextBox 1">
            <a:extLst>
              <a:ext uri="{FF2B5EF4-FFF2-40B4-BE49-F238E27FC236}">
                <a16:creationId xmlns:a16="http://schemas.microsoft.com/office/drawing/2014/main" id="{47FB8AF1-911F-4E22-B526-6FA269291F13}"/>
              </a:ext>
            </a:extLst>
          </p:cNvPr>
          <p:cNvSpPr txBox="1"/>
          <p:nvPr/>
        </p:nvSpPr>
        <p:spPr>
          <a:xfrm>
            <a:off x="394138" y="1491364"/>
            <a:ext cx="7937938" cy="646331"/>
          </a:xfrm>
          <a:prstGeom prst="rect">
            <a:avLst/>
          </a:prstGeom>
          <a:noFill/>
        </p:spPr>
        <p:txBody>
          <a:bodyPr wrap="square" rtlCol="0">
            <a:spAutoFit/>
          </a:bodyPr>
          <a:lstStyle/>
          <a:p>
            <a:pPr marL="285750" indent="-285750" fontAlgn="base">
              <a:buFont typeface="Wingdings" panose="05000000000000000000" pitchFamily="2" charset="2"/>
              <a:buChar char="§"/>
            </a:pPr>
            <a:r>
              <a:rPr lang="en-US" dirty="0"/>
              <a:t>Vishing is </a:t>
            </a:r>
            <a:r>
              <a:rPr lang="en-US" b="1" dirty="0"/>
              <a:t>a cyber crime that uses the phone to steal personal confidential information from victims</a:t>
            </a:r>
            <a:r>
              <a:rPr lang="en-US" dirty="0"/>
              <a:t>. Often referred to as voice phishing</a:t>
            </a:r>
          </a:p>
        </p:txBody>
      </p:sp>
      <p:sp>
        <p:nvSpPr>
          <p:cNvPr id="4" name="TextBox 3">
            <a:extLst>
              <a:ext uri="{FF2B5EF4-FFF2-40B4-BE49-F238E27FC236}">
                <a16:creationId xmlns:a16="http://schemas.microsoft.com/office/drawing/2014/main" id="{6902BE8D-8B92-4BBE-9CC4-9CFA52E1A99B}"/>
              </a:ext>
            </a:extLst>
          </p:cNvPr>
          <p:cNvSpPr txBox="1"/>
          <p:nvPr/>
        </p:nvSpPr>
        <p:spPr>
          <a:xfrm>
            <a:off x="3081297" y="30738"/>
            <a:ext cx="3042878" cy="646331"/>
          </a:xfrm>
          <a:prstGeom prst="rect">
            <a:avLst/>
          </a:prstGeom>
          <a:noFill/>
        </p:spPr>
        <p:txBody>
          <a:bodyPr wrap="square" rtlCol="0">
            <a:spAutoFit/>
          </a:bodyPr>
          <a:lstStyle/>
          <a:p>
            <a:r>
              <a:rPr lang="en-IN" sz="3600" dirty="0"/>
              <a:t>Vishing</a:t>
            </a:r>
          </a:p>
        </p:txBody>
      </p:sp>
      <p:sp>
        <p:nvSpPr>
          <p:cNvPr id="3" name="Rectangle 2">
            <a:extLst>
              <a:ext uri="{FF2B5EF4-FFF2-40B4-BE49-F238E27FC236}">
                <a16:creationId xmlns:a16="http://schemas.microsoft.com/office/drawing/2014/main" id="{BCE15FE7-080F-18E8-DE5D-BCD6C80684BE}"/>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377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494151" y="856054"/>
            <a:ext cx="6940000" cy="1102409"/>
          </a:xfrm>
        </p:spPr>
        <p:txBody>
          <a:bodyPr vert="horz" lIns="91440" tIns="45720" rIns="91440" bIns="45720" rtlCol="0" anchor="t">
            <a:normAutofit/>
          </a:bodyPr>
          <a:lstStyle/>
          <a:p>
            <a:pPr defTabSz="457200">
              <a:spcBef>
                <a:spcPct val="0"/>
              </a:spcBef>
            </a:pPr>
            <a:r>
              <a:rPr lang="en-US" sz="3600" b="0" i="0" kern="1200" dirty="0">
                <a:solidFill>
                  <a:schemeClr val="tx2"/>
                </a:solidFill>
                <a:latin typeface="Absolute" pitchFamily="2" charset="0"/>
              </a:rPr>
              <a:t>CYBERBULLYING</a:t>
            </a:r>
          </a:p>
        </p:txBody>
      </p:sp>
      <p:sp>
        <p:nvSpPr>
          <p:cNvPr id="364547" name="Rectangle 3"/>
          <p:cNvSpPr>
            <a:spLocks noGrp="1" noChangeArrowheads="1"/>
          </p:cNvSpPr>
          <p:nvPr>
            <p:ph type="body" idx="1"/>
          </p:nvPr>
        </p:nvSpPr>
        <p:spPr>
          <a:xfrm>
            <a:off x="3494151" y="1258182"/>
            <a:ext cx="5496588" cy="3566602"/>
          </a:xfrm>
        </p:spPr>
        <p:txBody>
          <a:bodyPr vert="horz" lIns="91440" tIns="45720" rIns="91440" bIns="45720" rtlCol="0">
            <a:noAutofit/>
          </a:bodyPr>
          <a:lstStyle/>
          <a:p>
            <a:pPr marL="146050" indent="0" defTabSz="457200">
              <a:lnSpc>
                <a:spcPct val="90000"/>
              </a:lnSpc>
              <a:spcBef>
                <a:spcPts val="1000"/>
              </a:spcBef>
              <a:buSzPct val="80000"/>
              <a:buNone/>
            </a:pPr>
            <a:r>
              <a:rPr lang="en-US" sz="1600" dirty="0">
                <a:latin typeface="Agency FB" panose="020B0503020202020204" pitchFamily="34" charset="0"/>
              </a:rPr>
              <a:t> ii. TYPES OF CYBERBULLYING: </a:t>
            </a:r>
          </a:p>
          <a:p>
            <a:pPr marL="603250" lvl="1" indent="0" defTabSz="457200">
              <a:lnSpc>
                <a:spcPct val="90000"/>
              </a:lnSpc>
              <a:spcBef>
                <a:spcPts val="1000"/>
              </a:spcBef>
              <a:buSzPct val="80000"/>
              <a:buNone/>
            </a:pPr>
            <a:r>
              <a:rPr lang="en-US" sz="1450" dirty="0">
                <a:latin typeface="Agency FB" panose="020B0503020202020204" pitchFamily="34" charset="0"/>
              </a:rPr>
              <a:t>●	EXCLUSION: Being excluded/uninvited to groups or left out of message threads or conversations that involve mutual friends.</a:t>
            </a:r>
          </a:p>
          <a:p>
            <a:pPr marL="603250" lvl="1" indent="0" defTabSz="457200">
              <a:lnSpc>
                <a:spcPct val="90000"/>
              </a:lnSpc>
              <a:spcBef>
                <a:spcPts val="1000"/>
              </a:spcBef>
              <a:buSzPct val="80000"/>
              <a:buNone/>
            </a:pPr>
            <a:r>
              <a:rPr lang="en-US" sz="1450" dirty="0">
                <a:latin typeface="Agency FB" panose="020B0503020202020204" pitchFamily="34" charset="0"/>
              </a:rPr>
              <a:t>●	HARASSMENT: constant pattern of hurtful or threatening online messages sent with the intention of doing harm to someone. </a:t>
            </a:r>
          </a:p>
          <a:p>
            <a:pPr marL="603250" lvl="1" indent="0" defTabSz="457200">
              <a:lnSpc>
                <a:spcPct val="90000"/>
              </a:lnSpc>
              <a:spcBef>
                <a:spcPts val="1000"/>
              </a:spcBef>
              <a:buSzPct val="80000"/>
              <a:buNone/>
            </a:pPr>
            <a:r>
              <a:rPr lang="en-US" sz="1450" dirty="0">
                <a:latin typeface="Agency FB" panose="020B0503020202020204" pitchFamily="34" charset="0"/>
              </a:rPr>
              <a:t>●	OUTING/DOXING: the act of openly revealing sensitive or personal information about someone without their consent for purposes of embarrassing or humiliating them.</a:t>
            </a:r>
          </a:p>
          <a:p>
            <a:pPr marL="603250" lvl="1" indent="0" defTabSz="457200">
              <a:lnSpc>
                <a:spcPct val="90000"/>
              </a:lnSpc>
              <a:spcBef>
                <a:spcPts val="1000"/>
              </a:spcBef>
              <a:buSzPct val="80000"/>
              <a:buNone/>
            </a:pPr>
            <a:r>
              <a:rPr lang="en-US" sz="1450" dirty="0">
                <a:latin typeface="Agency FB" panose="020B0503020202020204" pitchFamily="34" charset="0"/>
              </a:rPr>
              <a:t>●	CYBERSTALKING: a particularly serious form of cyberbullying that can extend to threats of physical harm to the child being </a:t>
            </a:r>
            <a:r>
              <a:rPr lang="en-US" sz="1450" dirty="0" err="1">
                <a:latin typeface="Agency FB" panose="020B0503020202020204" pitchFamily="34" charset="0"/>
              </a:rPr>
              <a:t>targeted,is</a:t>
            </a:r>
            <a:r>
              <a:rPr lang="en-US" sz="1450" dirty="0">
                <a:latin typeface="Agency FB" panose="020B0503020202020204" pitchFamily="34" charset="0"/>
              </a:rPr>
              <a:t> often accompanied by offline stalking.</a:t>
            </a:r>
          </a:p>
          <a:p>
            <a:pPr marL="146050" indent="0" defTabSz="457200">
              <a:lnSpc>
                <a:spcPct val="90000"/>
              </a:lnSpc>
              <a:spcBef>
                <a:spcPts val="1000"/>
              </a:spcBef>
              <a:buSzPct val="80000"/>
              <a:buNone/>
            </a:pPr>
            <a:r>
              <a:rPr lang="en-US" sz="1600" dirty="0">
                <a:latin typeface="Agency FB" panose="020B0503020202020204" pitchFamily="34" charset="0"/>
              </a:rPr>
              <a:t>Some other types of Cyberbullying are: Masquerading, Trolling, Dissing, etc. </a:t>
            </a:r>
          </a:p>
        </p:txBody>
      </p:sp>
      <p:pic>
        <p:nvPicPr>
          <p:cNvPr id="13" name="image18.png">
            <a:extLst>
              <a:ext uri="{FF2B5EF4-FFF2-40B4-BE49-F238E27FC236}">
                <a16:creationId xmlns:a16="http://schemas.microsoft.com/office/drawing/2014/main" id="{9C87705F-0486-4CA4-8EEF-BDBA7C0A1413}"/>
              </a:ext>
            </a:extLst>
          </p:cNvPr>
          <p:cNvPicPr/>
          <p:nvPr/>
        </p:nvPicPr>
        <p:blipFill>
          <a:blip r:embed="rId2"/>
          <a:srcRect/>
          <a:stretch>
            <a:fillRect/>
          </a:stretch>
        </p:blipFill>
        <p:spPr>
          <a:xfrm>
            <a:off x="153262" y="856054"/>
            <a:ext cx="3187627" cy="3786350"/>
          </a:xfrm>
          <a:prstGeom prst="rect">
            <a:avLst/>
          </a:prstGeom>
          <a:ln/>
        </p:spPr>
      </p:pic>
      <p:grpSp>
        <p:nvGrpSpPr>
          <p:cNvPr id="12" name="Group 11">
            <a:extLst>
              <a:ext uri="{FF2B5EF4-FFF2-40B4-BE49-F238E27FC236}">
                <a16:creationId xmlns:a16="http://schemas.microsoft.com/office/drawing/2014/main" id="{6E5087A6-3A1A-4200-9BD5-CAA171E9A1CD}"/>
              </a:ext>
            </a:extLst>
          </p:cNvPr>
          <p:cNvGrpSpPr/>
          <p:nvPr/>
        </p:nvGrpSpPr>
        <p:grpSpPr>
          <a:xfrm>
            <a:off x="36606" y="121061"/>
            <a:ext cx="9107394" cy="4901378"/>
            <a:chOff x="36606" y="153570"/>
            <a:chExt cx="12155394" cy="6486035"/>
          </a:xfrm>
        </p:grpSpPr>
        <p:grpSp>
          <p:nvGrpSpPr>
            <p:cNvPr id="14" name="Group 13">
              <a:extLst>
                <a:ext uri="{FF2B5EF4-FFF2-40B4-BE49-F238E27FC236}">
                  <a16:creationId xmlns:a16="http://schemas.microsoft.com/office/drawing/2014/main" id="{4BED953D-9358-4BF8-B43C-393B02E2B2CF}"/>
                </a:ext>
              </a:extLst>
            </p:cNvPr>
            <p:cNvGrpSpPr/>
            <p:nvPr/>
          </p:nvGrpSpPr>
          <p:grpSpPr>
            <a:xfrm>
              <a:off x="36606" y="893490"/>
              <a:ext cx="12155394" cy="5746115"/>
              <a:chOff x="53574" y="759313"/>
              <a:chExt cx="12155394" cy="5746115"/>
            </a:xfrm>
          </p:grpSpPr>
          <p:sp>
            <p:nvSpPr>
              <p:cNvPr id="18" name="Rectangle 17">
                <a:extLst>
                  <a:ext uri="{FF2B5EF4-FFF2-40B4-BE49-F238E27FC236}">
                    <a16:creationId xmlns:a16="http://schemas.microsoft.com/office/drawing/2014/main" id="{B5AB7834-CC8B-4FBB-8B2B-0DED06F21304}"/>
                  </a:ext>
                </a:extLst>
              </p:cNvPr>
              <p:cNvSpPr/>
              <p:nvPr/>
            </p:nvSpPr>
            <p:spPr>
              <a:xfrm>
                <a:off x="1038795" y="759313"/>
                <a:ext cx="11170173"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87180A-1098-48C2-A99B-5CF2A4B118E5}"/>
                  </a:ext>
                </a:extLst>
              </p:cNvPr>
              <p:cNvSpPr/>
              <p:nvPr/>
            </p:nvSpPr>
            <p:spPr>
              <a:xfrm flipV="1">
                <a:off x="53574" y="6459709"/>
                <a:ext cx="12155394" cy="4571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descr="Icon&#10;&#10;Description automatically generated with medium confidence">
              <a:extLst>
                <a:ext uri="{FF2B5EF4-FFF2-40B4-BE49-F238E27FC236}">
                  <a16:creationId xmlns:a16="http://schemas.microsoft.com/office/drawing/2014/main" id="{11872782-75DA-4704-89A9-43A78B770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4" y="153570"/>
              <a:ext cx="2839653" cy="927808"/>
            </a:xfrm>
            <a:prstGeom prst="rect">
              <a:avLst/>
            </a:prstGeom>
          </p:spPr>
        </p:pic>
      </p:grpSp>
      <p:pic>
        <p:nvPicPr>
          <p:cNvPr id="20" name="Picture 19">
            <a:extLst>
              <a:ext uri="{FF2B5EF4-FFF2-40B4-BE49-F238E27FC236}">
                <a16:creationId xmlns:a16="http://schemas.microsoft.com/office/drawing/2014/main" id="{18C72249-2400-4BDB-AA9B-1A5DAADE598C}"/>
              </a:ext>
            </a:extLst>
          </p:cNvPr>
          <p:cNvPicPr>
            <a:picLocks noChangeAspect="1"/>
          </p:cNvPicPr>
          <p:nvPr/>
        </p:nvPicPr>
        <p:blipFill>
          <a:blip r:embed="rId4"/>
          <a:stretch>
            <a:fillRect/>
          </a:stretch>
        </p:blipFill>
        <p:spPr>
          <a:xfrm>
            <a:off x="5801445" y="4580218"/>
            <a:ext cx="3342555" cy="563282"/>
          </a:xfrm>
          <a:prstGeom prst="rect">
            <a:avLst/>
          </a:prstGeom>
        </p:spPr>
      </p:pic>
      <p:pic>
        <p:nvPicPr>
          <p:cNvPr id="21" name="Picture 20" descr="A picture containing device&#10;&#10;Description automatically generated">
            <a:extLst>
              <a:ext uri="{FF2B5EF4-FFF2-40B4-BE49-F238E27FC236}">
                <a16:creationId xmlns:a16="http://schemas.microsoft.com/office/drawing/2014/main" id="{FF8D62CD-2F3F-424F-863C-7CAF023914A5}"/>
              </a:ext>
            </a:extLst>
          </p:cNvPr>
          <p:cNvPicPr>
            <a:picLocks noChangeAspect="1"/>
          </p:cNvPicPr>
          <p:nvPr/>
        </p:nvPicPr>
        <p:blipFill rotWithShape="1">
          <a:blip r:embed="rId5">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sp>
        <p:nvSpPr>
          <p:cNvPr id="2" name="Rectangle 1">
            <a:extLst>
              <a:ext uri="{FF2B5EF4-FFF2-40B4-BE49-F238E27FC236}">
                <a16:creationId xmlns:a16="http://schemas.microsoft.com/office/drawing/2014/main" id="{09445863-C135-BA8D-A566-00940E0D87C5}"/>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4964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C7CE72-62E9-4CD4-8108-C0D80283E8B3}"/>
              </a:ext>
            </a:extLst>
          </p:cNvPr>
          <p:cNvPicPr>
            <a:picLocks noChangeAspect="1"/>
          </p:cNvPicPr>
          <p:nvPr/>
        </p:nvPicPr>
        <p:blipFill>
          <a:blip r:embed="rId2"/>
          <a:stretch>
            <a:fillRect/>
          </a:stretch>
        </p:blipFill>
        <p:spPr>
          <a:xfrm>
            <a:off x="3826649" y="693811"/>
            <a:ext cx="3758392" cy="4069288"/>
          </a:xfrm>
          <a:prstGeom prst="rect">
            <a:avLst/>
          </a:prstGeom>
        </p:spPr>
      </p:pic>
      <p:pic>
        <p:nvPicPr>
          <p:cNvPr id="6" name="Picture 5">
            <a:extLst>
              <a:ext uri="{FF2B5EF4-FFF2-40B4-BE49-F238E27FC236}">
                <a16:creationId xmlns:a16="http://schemas.microsoft.com/office/drawing/2014/main" id="{BB03275E-4F4D-4A00-8E01-AEF514F2E83C}"/>
              </a:ext>
            </a:extLst>
          </p:cNvPr>
          <p:cNvPicPr>
            <a:picLocks noChangeAspect="1"/>
          </p:cNvPicPr>
          <p:nvPr/>
        </p:nvPicPr>
        <p:blipFill>
          <a:blip r:embed="rId3"/>
          <a:stretch>
            <a:fillRect/>
          </a:stretch>
        </p:blipFill>
        <p:spPr>
          <a:xfrm>
            <a:off x="5801445" y="4580218"/>
            <a:ext cx="3342555" cy="563282"/>
          </a:xfrm>
          <a:prstGeom prst="rect">
            <a:avLst/>
          </a:prstGeom>
        </p:spPr>
      </p:pic>
      <p:pic>
        <p:nvPicPr>
          <p:cNvPr id="7" name="Picture 6" descr="A picture containing device&#10;&#10;Description automatically generated">
            <a:extLst>
              <a:ext uri="{FF2B5EF4-FFF2-40B4-BE49-F238E27FC236}">
                <a16:creationId xmlns:a16="http://schemas.microsoft.com/office/drawing/2014/main" id="{FA1910C1-9EE2-4E2E-886B-5CCCFC4FD12A}"/>
              </a:ext>
            </a:extLst>
          </p:cNvPr>
          <p:cNvPicPr>
            <a:picLocks noChangeAspect="1"/>
          </p:cNvPicPr>
          <p:nvPr/>
        </p:nvPicPr>
        <p:blipFill rotWithShape="1">
          <a:blip r:embed="rId4">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pic>
        <p:nvPicPr>
          <p:cNvPr id="8" name="Picture 7" descr="Icon&#10;&#10;Description automatically generated with medium confidence">
            <a:extLst>
              <a:ext uri="{FF2B5EF4-FFF2-40B4-BE49-F238E27FC236}">
                <a16:creationId xmlns:a16="http://schemas.microsoft.com/office/drawing/2014/main" id="{908BBD00-0414-40D3-A513-1A5D8D45CE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19" y="120380"/>
            <a:ext cx="2127602" cy="701128"/>
          </a:xfrm>
          <a:prstGeom prst="rect">
            <a:avLst/>
          </a:prstGeom>
        </p:spPr>
      </p:pic>
      <p:sp>
        <p:nvSpPr>
          <p:cNvPr id="9" name="Rectangle 8">
            <a:extLst>
              <a:ext uri="{FF2B5EF4-FFF2-40B4-BE49-F238E27FC236}">
                <a16:creationId xmlns:a16="http://schemas.microsoft.com/office/drawing/2014/main" id="{37DE2959-C307-4BFF-BE44-47979BCA15C4}"/>
              </a:ext>
            </a:extLst>
          </p:cNvPr>
          <p:cNvSpPr/>
          <p:nvPr/>
        </p:nvSpPr>
        <p:spPr>
          <a:xfrm flipV="1">
            <a:off x="36606" y="5001496"/>
            <a:ext cx="9107394" cy="345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9DC817-B84A-4B76-8159-2B60300654A7}"/>
              </a:ext>
            </a:extLst>
          </p:cNvPr>
          <p:cNvSpPr/>
          <p:nvPr/>
        </p:nvSpPr>
        <p:spPr>
          <a:xfrm>
            <a:off x="774780" y="693811"/>
            <a:ext cx="8369220" cy="345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B537693-BB0A-4EE4-90F8-30261034A7E6}"/>
              </a:ext>
            </a:extLst>
          </p:cNvPr>
          <p:cNvSpPr txBox="1"/>
          <p:nvPr/>
        </p:nvSpPr>
        <p:spPr>
          <a:xfrm>
            <a:off x="1452282" y="4802521"/>
            <a:ext cx="1404552" cy="230832"/>
          </a:xfrm>
          <a:prstGeom prst="rect">
            <a:avLst/>
          </a:prstGeom>
          <a:noFill/>
        </p:spPr>
        <p:txBody>
          <a:bodyPr wrap="none" rtlCol="0">
            <a:spAutoFit/>
          </a:bodyPr>
          <a:lstStyle/>
          <a:p>
            <a:r>
              <a:rPr lang="en-IN" sz="900" dirty="0"/>
              <a:t>Source : #Cybersafeforher</a:t>
            </a:r>
          </a:p>
        </p:txBody>
      </p:sp>
      <p:sp>
        <p:nvSpPr>
          <p:cNvPr id="2" name="Rectangle 1">
            <a:extLst>
              <a:ext uri="{FF2B5EF4-FFF2-40B4-BE49-F238E27FC236}">
                <a16:creationId xmlns:a16="http://schemas.microsoft.com/office/drawing/2014/main" id="{6D39DC23-1D1E-9C03-331C-60CFFB6E3890}"/>
              </a:ext>
            </a:extLst>
          </p:cNvPr>
          <p:cNvSpPr/>
          <p:nvPr/>
        </p:nvSpPr>
        <p:spPr>
          <a:xfrm>
            <a:off x="0" y="128588"/>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4986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03275E-4F4D-4A00-8E01-AEF514F2E83C}"/>
              </a:ext>
            </a:extLst>
          </p:cNvPr>
          <p:cNvPicPr>
            <a:picLocks noChangeAspect="1"/>
          </p:cNvPicPr>
          <p:nvPr/>
        </p:nvPicPr>
        <p:blipFill>
          <a:blip r:embed="rId2"/>
          <a:stretch>
            <a:fillRect/>
          </a:stretch>
        </p:blipFill>
        <p:spPr>
          <a:xfrm>
            <a:off x="5801445" y="4580218"/>
            <a:ext cx="3342555" cy="563282"/>
          </a:xfrm>
          <a:prstGeom prst="rect">
            <a:avLst/>
          </a:prstGeom>
        </p:spPr>
      </p:pic>
      <p:pic>
        <p:nvPicPr>
          <p:cNvPr id="7" name="Picture 6" descr="A picture containing device&#10;&#10;Description automatically generated">
            <a:extLst>
              <a:ext uri="{FF2B5EF4-FFF2-40B4-BE49-F238E27FC236}">
                <a16:creationId xmlns:a16="http://schemas.microsoft.com/office/drawing/2014/main" id="{FA1910C1-9EE2-4E2E-886B-5CCCFC4FD12A}"/>
              </a:ext>
            </a:extLst>
          </p:cNvPr>
          <p:cNvPicPr>
            <a:picLocks noChangeAspect="1"/>
          </p:cNvPicPr>
          <p:nvPr/>
        </p:nvPicPr>
        <p:blipFill rotWithShape="1">
          <a:blip r:embed="rId3">
            <a:extLst>
              <a:ext uri="{28A0092B-C50C-407E-A947-70E740481C1C}">
                <a14:useLocalDpi xmlns:a14="http://schemas.microsoft.com/office/drawing/2010/main" val="0"/>
              </a:ext>
            </a:extLst>
          </a:blip>
          <a:srcRect l="36618" t="14581" r="36736" b="14234"/>
          <a:stretch/>
        </p:blipFill>
        <p:spPr>
          <a:xfrm>
            <a:off x="8451057" y="-24692"/>
            <a:ext cx="652763" cy="663571"/>
          </a:xfrm>
          <a:prstGeom prst="ellipse">
            <a:avLst/>
          </a:prstGeom>
        </p:spPr>
      </p:pic>
      <p:pic>
        <p:nvPicPr>
          <p:cNvPr id="8" name="Picture 7" descr="Icon&#10;&#10;Description automatically generated with medium confidence">
            <a:extLst>
              <a:ext uri="{FF2B5EF4-FFF2-40B4-BE49-F238E27FC236}">
                <a16:creationId xmlns:a16="http://schemas.microsoft.com/office/drawing/2014/main" id="{908BBD00-0414-40D3-A513-1A5D8D45C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19" y="134667"/>
            <a:ext cx="2127602" cy="701128"/>
          </a:xfrm>
          <a:prstGeom prst="rect">
            <a:avLst/>
          </a:prstGeom>
        </p:spPr>
      </p:pic>
      <p:sp>
        <p:nvSpPr>
          <p:cNvPr id="9" name="Rectangle 8">
            <a:extLst>
              <a:ext uri="{FF2B5EF4-FFF2-40B4-BE49-F238E27FC236}">
                <a16:creationId xmlns:a16="http://schemas.microsoft.com/office/drawing/2014/main" id="{37DE2959-C307-4BFF-BE44-47979BCA15C4}"/>
              </a:ext>
            </a:extLst>
          </p:cNvPr>
          <p:cNvSpPr/>
          <p:nvPr/>
        </p:nvSpPr>
        <p:spPr>
          <a:xfrm flipV="1">
            <a:off x="36606" y="5001496"/>
            <a:ext cx="9107394" cy="345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9DC817-B84A-4B76-8159-2B60300654A7}"/>
              </a:ext>
            </a:extLst>
          </p:cNvPr>
          <p:cNvSpPr/>
          <p:nvPr/>
        </p:nvSpPr>
        <p:spPr>
          <a:xfrm>
            <a:off x="774780" y="693811"/>
            <a:ext cx="8369220" cy="3454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DA904E-BC91-489F-83CE-AB354B69B68C}"/>
              </a:ext>
            </a:extLst>
          </p:cNvPr>
          <p:cNvPicPr>
            <a:picLocks noChangeAspect="1"/>
          </p:cNvPicPr>
          <p:nvPr/>
        </p:nvPicPr>
        <p:blipFill>
          <a:blip r:embed="rId5"/>
          <a:stretch>
            <a:fillRect/>
          </a:stretch>
        </p:blipFill>
        <p:spPr>
          <a:xfrm>
            <a:off x="1260181" y="835795"/>
            <a:ext cx="3152375" cy="3819223"/>
          </a:xfrm>
          <a:prstGeom prst="rect">
            <a:avLst/>
          </a:prstGeom>
        </p:spPr>
      </p:pic>
      <p:pic>
        <p:nvPicPr>
          <p:cNvPr id="11" name="Picture 10">
            <a:extLst>
              <a:ext uri="{FF2B5EF4-FFF2-40B4-BE49-F238E27FC236}">
                <a16:creationId xmlns:a16="http://schemas.microsoft.com/office/drawing/2014/main" id="{F8CC8D33-F0AB-4ADA-B439-71C4573B51B9}"/>
              </a:ext>
            </a:extLst>
          </p:cNvPr>
          <p:cNvPicPr>
            <a:picLocks noChangeAspect="1"/>
          </p:cNvPicPr>
          <p:nvPr/>
        </p:nvPicPr>
        <p:blipFill>
          <a:blip r:embed="rId6"/>
          <a:stretch>
            <a:fillRect/>
          </a:stretch>
        </p:blipFill>
        <p:spPr>
          <a:xfrm>
            <a:off x="5489279" y="881821"/>
            <a:ext cx="3152376" cy="3544936"/>
          </a:xfrm>
          <a:prstGeom prst="rect">
            <a:avLst/>
          </a:prstGeom>
        </p:spPr>
      </p:pic>
      <p:sp>
        <p:nvSpPr>
          <p:cNvPr id="12" name="TextBox 11">
            <a:extLst>
              <a:ext uri="{FF2B5EF4-FFF2-40B4-BE49-F238E27FC236}">
                <a16:creationId xmlns:a16="http://schemas.microsoft.com/office/drawing/2014/main" id="{579B3F95-7BFF-4B2A-8E24-CFCBD2D1714B}"/>
              </a:ext>
            </a:extLst>
          </p:cNvPr>
          <p:cNvSpPr txBox="1"/>
          <p:nvPr/>
        </p:nvSpPr>
        <p:spPr>
          <a:xfrm>
            <a:off x="1452282" y="4802521"/>
            <a:ext cx="1404552" cy="230832"/>
          </a:xfrm>
          <a:prstGeom prst="rect">
            <a:avLst/>
          </a:prstGeom>
          <a:noFill/>
        </p:spPr>
        <p:txBody>
          <a:bodyPr wrap="none" rtlCol="0">
            <a:spAutoFit/>
          </a:bodyPr>
          <a:lstStyle/>
          <a:p>
            <a:r>
              <a:rPr lang="en-IN" sz="900" dirty="0"/>
              <a:t>Source : #Cybersafeforher</a:t>
            </a:r>
          </a:p>
        </p:txBody>
      </p:sp>
      <p:sp>
        <p:nvSpPr>
          <p:cNvPr id="2" name="Rectangle 1">
            <a:extLst>
              <a:ext uri="{FF2B5EF4-FFF2-40B4-BE49-F238E27FC236}">
                <a16:creationId xmlns:a16="http://schemas.microsoft.com/office/drawing/2014/main" id="{C6CE0DFD-FDDB-A3F1-DFD4-46A17AC2FA75}"/>
              </a:ext>
            </a:extLst>
          </p:cNvPr>
          <p:cNvSpPr/>
          <p:nvPr/>
        </p:nvSpPr>
        <p:spPr>
          <a:xfrm>
            <a:off x="0" y="114300"/>
            <a:ext cx="2221706" cy="728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2189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1835</TotalTime>
  <Words>2032</Words>
  <Application>Microsoft Office PowerPoint</Application>
  <PresentationFormat>On-screen Show (16:9)</PresentationFormat>
  <Paragraphs>164</Paragraphs>
  <Slides>36</Slides>
  <Notes>16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8" baseType="lpstr">
      <vt:lpstr>Absolute</vt:lpstr>
      <vt:lpstr>Lato</vt:lpstr>
      <vt:lpstr>Arial</vt:lpstr>
      <vt:lpstr>MuseoSans</vt:lpstr>
      <vt:lpstr>Wingdings</vt:lpstr>
      <vt:lpstr>Calibri</vt:lpstr>
      <vt:lpstr>Agency FB</vt:lpstr>
      <vt:lpstr>72</vt:lpstr>
      <vt:lpstr>TiemposTextWeb-Regular</vt:lpstr>
      <vt:lpstr>Calibri Light</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CYBERBULLYING</vt:lpstr>
      <vt:lpstr>PowerPoint Presentation</vt:lpstr>
      <vt:lpstr>PowerPoint Presentation</vt:lpstr>
      <vt:lpstr>CYBERBULLYING</vt:lpstr>
      <vt:lpstr>CYBERBULLYING</vt:lpstr>
      <vt:lpstr>CYBER DRAMA</vt:lpstr>
      <vt:lpstr>CYBER TROLLING: </vt:lpstr>
      <vt:lpstr>CYBER TROLLING: </vt:lpstr>
      <vt:lpstr>PowerPoint Presentation</vt:lpstr>
      <vt:lpstr>CYBER SEXTING: </vt:lpstr>
      <vt:lpstr>CYBER SEXTING: </vt:lpstr>
      <vt:lpstr>PowerPoint Presentation</vt:lpstr>
      <vt:lpstr>PowerPoint Presentation</vt:lpstr>
      <vt:lpstr>CYBER DEFAMATION: </vt:lpstr>
      <vt:lpstr>CYBER DEFAMATION: </vt:lpstr>
      <vt:lpstr>CYBER DEFAMATION: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Responsible use of Social Media</dc:title>
  <dc:creator>Balwan Singh</dc:creator>
  <cp:lastModifiedBy>kavitha chengala gowthavaram</cp:lastModifiedBy>
  <cp:revision>50</cp:revision>
  <dcterms:created xsi:type="dcterms:W3CDTF">2020-11-22T08:54:48Z</dcterms:created>
  <dcterms:modified xsi:type="dcterms:W3CDTF">2023-01-20T03:33:44Z</dcterms:modified>
</cp:coreProperties>
</file>